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avi" ContentType="video/avi"/>
  <Default Extension="jpg" ContentType="image/jpeg"/>
  <Default Extension="mp4" ContentType="video/unknown"/>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47"/>
  </p:notesMasterIdLst>
  <p:handoutMasterIdLst>
    <p:handoutMasterId r:id="rId48"/>
  </p:handoutMasterIdLst>
  <p:sldIdLst>
    <p:sldId id="256" r:id="rId5"/>
    <p:sldId id="277" r:id="rId6"/>
    <p:sldId id="263" r:id="rId7"/>
    <p:sldId id="272" r:id="rId8"/>
    <p:sldId id="296" r:id="rId9"/>
    <p:sldId id="297" r:id="rId10"/>
    <p:sldId id="299" r:id="rId11"/>
    <p:sldId id="298" r:id="rId12"/>
    <p:sldId id="300" r:id="rId13"/>
    <p:sldId id="285" r:id="rId14"/>
    <p:sldId id="275" r:id="rId15"/>
    <p:sldId id="267" r:id="rId16"/>
    <p:sldId id="310" r:id="rId17"/>
    <p:sldId id="289" r:id="rId18"/>
    <p:sldId id="292" r:id="rId19"/>
    <p:sldId id="293" r:id="rId20"/>
    <p:sldId id="301" r:id="rId21"/>
    <p:sldId id="316" r:id="rId22"/>
    <p:sldId id="290" r:id="rId23"/>
    <p:sldId id="291" r:id="rId24"/>
    <p:sldId id="312" r:id="rId25"/>
    <p:sldId id="278" r:id="rId26"/>
    <p:sldId id="294" r:id="rId27"/>
    <p:sldId id="279" r:id="rId28"/>
    <p:sldId id="304" r:id="rId29"/>
    <p:sldId id="305" r:id="rId30"/>
    <p:sldId id="295" r:id="rId31"/>
    <p:sldId id="313" r:id="rId32"/>
    <p:sldId id="303" r:id="rId33"/>
    <p:sldId id="308" r:id="rId34"/>
    <p:sldId id="309" r:id="rId35"/>
    <p:sldId id="284" r:id="rId36"/>
    <p:sldId id="302" r:id="rId37"/>
    <p:sldId id="314" r:id="rId38"/>
    <p:sldId id="315" r:id="rId39"/>
    <p:sldId id="270" r:id="rId40"/>
    <p:sldId id="286" r:id="rId41"/>
    <p:sldId id="287" r:id="rId42"/>
    <p:sldId id="307" r:id="rId43"/>
    <p:sldId id="281" r:id="rId44"/>
    <p:sldId id="266" r:id="rId45"/>
    <p:sldId id="264"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0882"/>
    <a:srgbClr val="260DB9"/>
    <a:srgbClr val="3399FF"/>
    <a:srgbClr val="0099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22" autoAdjust="0"/>
    <p:restoredTop sz="67463" autoAdjust="0"/>
  </p:normalViewPr>
  <p:slideViewPr>
    <p:cSldViewPr snapToGrid="0">
      <p:cViewPr>
        <p:scale>
          <a:sx n="86" d="100"/>
          <a:sy n="86" d="100"/>
        </p:scale>
        <p:origin x="-96" y="204"/>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1670"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CA2E547D-1406-4A6F-8F93-E441204CE6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76667F8A-B889-49B3-AC77-5DDF11A08A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B2889B-A0AC-4482-8592-5C96F2309420}" type="datetimeFigureOut">
              <a:rPr lang="en-US" smtClean="0"/>
              <a:t>8/17/2020</a:t>
            </a:fld>
            <a:endParaRPr lang="en-US" dirty="0"/>
          </a:p>
        </p:txBody>
      </p:sp>
      <p:sp>
        <p:nvSpPr>
          <p:cNvPr id="4" name="Footer Placeholder 3">
            <a:extLst>
              <a:ext uri="{FF2B5EF4-FFF2-40B4-BE49-F238E27FC236}">
                <a16:creationId xmlns="" xmlns:a16="http://schemas.microsoft.com/office/drawing/2014/main" id="{567AFD4F-C0E7-421C-AF77-6F9CC963C9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1074AB9F-6726-4FB1-8769-82E23336CE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529299-61FF-4B93-ADA6-2FD5975D62F6}" type="slidenum">
              <a:rPr lang="en-US" smtClean="0"/>
              <a:t>‹#›</a:t>
            </a:fld>
            <a:endParaRPr lang="en-US" dirty="0"/>
          </a:p>
        </p:txBody>
      </p:sp>
    </p:spTree>
    <p:extLst>
      <p:ext uri="{BB962C8B-B14F-4D97-AF65-F5344CB8AC3E}">
        <p14:creationId xmlns:p14="http://schemas.microsoft.com/office/powerpoint/2010/main" val="141627006"/>
      </p:ext>
    </p:extLst>
  </p:cSld>
  <p:clrMap bg1="lt1" tx1="dk1" bg2="lt2" tx2="dk2" accent1="accent1" accent2="accent2" accent3="accent3" accent4="accent4" accent5="accent5" accent6="accent6" hlink="hlink" folHlink="folHlink"/>
</p:handoutMaster>
</file>

<file path=ppt/media/image1.png>
</file>

<file path=ppt/media/image11.jpeg>
</file>

<file path=ppt/media/image12.png>
</file>

<file path=ppt/media/image13.png>
</file>

<file path=ppt/media/image15.png>
</file>

<file path=ppt/media/image15.svg>
</file>

<file path=ppt/media/image16.png>
</file>

<file path=ppt/media/image17.png>
</file>

<file path=ppt/media/image18.png>
</file>

<file path=ppt/media/image18.sv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30.svg>
</file>

<file path=ppt/media/image32.svg>
</file>

<file path=ppt/media/image4.png>
</file>

<file path=ppt/media/image5.jpeg>
</file>

<file path=ppt/media/image6.jpg>
</file>

<file path=ppt/media/image7.png>
</file>

<file path=ppt/media/image8.svg>
</file>

<file path=ppt/media/media1.mp4>
</file>

<file path=ppt/media/media2.avi>
</file>

<file path=ppt/media/media3.avi>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0EB223-FFC0-462A-A3B8-EAA7CE0F8CBD}" type="datetimeFigureOut">
              <a:rPr lang="en-US" smtClean="0"/>
              <a:t>8/17/2020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849E9A-41F7-4779-A581-48A7C374A227}" type="slidenum">
              <a:rPr lang="en-US" smtClean="0"/>
              <a:t>‹#›</a:t>
            </a:fld>
            <a:endParaRPr lang="en-US" dirty="0"/>
          </a:p>
        </p:txBody>
      </p:sp>
    </p:spTree>
    <p:extLst>
      <p:ext uri="{BB962C8B-B14F-4D97-AF65-F5344CB8AC3E}">
        <p14:creationId xmlns:p14="http://schemas.microsoft.com/office/powerpoint/2010/main" val="1155518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Now, that you have narrowed your topic, you will want to organize your research in a structure that works.  There are some common organizational patterns based on the kind of research you are doing.  </a:t>
            </a:r>
          </a:p>
          <a:p>
            <a:endParaRPr lang="en-US" dirty="0">
              <a:latin typeface="Segoe UI" panose="020B0502040204020203" pitchFamily="34" charset="0"/>
              <a:cs typeface="Segoe UI" panose="020B0502040204020203" pitchFamily="34" charset="0"/>
            </a:endParaRPr>
          </a:p>
          <a:p>
            <a:r>
              <a:rPr lang="en-US" b="1" dirty="0">
                <a:latin typeface="Segoe UI" panose="020B0502040204020203" pitchFamily="34" charset="0"/>
                <a:cs typeface="Segoe UI" panose="020B0502040204020203" pitchFamily="34" charset="0"/>
              </a:rPr>
              <a:t>Organizational Structures: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Cause and Effect- this kind of structure is great for explaining the causes and effects of a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Compare and Contrast- in this pattern you highlight the similarities and differences of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Explain process- this structure is great for outlining a series of steps to follow;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Definition- if you want to make sure your audience understands what something is using illustrations, meanings, clarifying misconceptions, you may want to use this structure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Classification- a common organizational structure is grouping like topics or facts from the research together.  For instance, in the internet safety about social media apps, you may organize the research where you look at each social media app one at a time</a:t>
            </a:r>
          </a:p>
        </p:txBody>
      </p:sp>
      <p:sp>
        <p:nvSpPr>
          <p:cNvPr id="4" name="Slide Number Placeholder 3"/>
          <p:cNvSpPr>
            <a:spLocks noGrp="1"/>
          </p:cNvSpPr>
          <p:nvPr>
            <p:ph type="sldNum" sz="quarter" idx="10"/>
          </p:nvPr>
        </p:nvSpPr>
        <p:spPr/>
        <p:txBody>
          <a:bodyPr/>
          <a:lstStyle/>
          <a:p>
            <a:fld id="{BC849E9A-41F7-4779-A581-48A7C374A227}" type="slidenum">
              <a:rPr lang="en-US" smtClean="0"/>
              <a:t>2</a:t>
            </a:fld>
            <a:endParaRPr lang="en-US" dirty="0"/>
          </a:p>
        </p:txBody>
      </p:sp>
    </p:spTree>
    <p:extLst>
      <p:ext uri="{BB962C8B-B14F-4D97-AF65-F5344CB8AC3E}">
        <p14:creationId xmlns:p14="http://schemas.microsoft.com/office/powerpoint/2010/main" val="10212023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12</a:t>
            </a:fld>
            <a:endParaRPr lang="en-US" dirty="0"/>
          </a:p>
        </p:txBody>
      </p:sp>
    </p:spTree>
    <p:extLst>
      <p:ext uri="{BB962C8B-B14F-4D97-AF65-F5344CB8AC3E}">
        <p14:creationId xmlns:p14="http://schemas.microsoft.com/office/powerpoint/2010/main" val="42243109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14</a:t>
            </a:fld>
            <a:endParaRPr lang="en-US" dirty="0"/>
          </a:p>
        </p:txBody>
      </p:sp>
    </p:spTree>
    <p:extLst>
      <p:ext uri="{BB962C8B-B14F-4D97-AF65-F5344CB8AC3E}">
        <p14:creationId xmlns:p14="http://schemas.microsoft.com/office/powerpoint/2010/main" val="33524537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15</a:t>
            </a:fld>
            <a:endParaRPr lang="en-US" dirty="0"/>
          </a:p>
        </p:txBody>
      </p:sp>
    </p:spTree>
    <p:extLst>
      <p:ext uri="{BB962C8B-B14F-4D97-AF65-F5344CB8AC3E}">
        <p14:creationId xmlns:p14="http://schemas.microsoft.com/office/powerpoint/2010/main" val="733989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16</a:t>
            </a:fld>
            <a:endParaRPr lang="en-US" dirty="0"/>
          </a:p>
        </p:txBody>
      </p:sp>
    </p:spTree>
    <p:extLst>
      <p:ext uri="{BB962C8B-B14F-4D97-AF65-F5344CB8AC3E}">
        <p14:creationId xmlns:p14="http://schemas.microsoft.com/office/powerpoint/2010/main" val="235743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18</a:t>
            </a:fld>
            <a:endParaRPr lang="en-US" dirty="0"/>
          </a:p>
        </p:txBody>
      </p:sp>
    </p:spTree>
    <p:extLst>
      <p:ext uri="{BB962C8B-B14F-4D97-AF65-F5344CB8AC3E}">
        <p14:creationId xmlns:p14="http://schemas.microsoft.com/office/powerpoint/2010/main" val="2357434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19</a:t>
            </a:fld>
            <a:endParaRPr lang="en-US" dirty="0"/>
          </a:p>
        </p:txBody>
      </p:sp>
    </p:spTree>
    <p:extLst>
      <p:ext uri="{BB962C8B-B14F-4D97-AF65-F5344CB8AC3E}">
        <p14:creationId xmlns:p14="http://schemas.microsoft.com/office/powerpoint/2010/main" val="582609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20</a:t>
            </a:fld>
            <a:endParaRPr lang="en-US" dirty="0"/>
          </a:p>
        </p:txBody>
      </p:sp>
    </p:spTree>
    <p:extLst>
      <p:ext uri="{BB962C8B-B14F-4D97-AF65-F5344CB8AC3E}">
        <p14:creationId xmlns:p14="http://schemas.microsoft.com/office/powerpoint/2010/main" val="4211707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21</a:t>
            </a:fld>
            <a:endParaRPr lang="en-US" dirty="0"/>
          </a:p>
        </p:txBody>
      </p:sp>
    </p:spTree>
    <p:extLst>
      <p:ext uri="{BB962C8B-B14F-4D97-AF65-F5344CB8AC3E}">
        <p14:creationId xmlns:p14="http://schemas.microsoft.com/office/powerpoint/2010/main" val="3208862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22</a:t>
            </a:fld>
            <a:endParaRPr lang="en-US" dirty="0"/>
          </a:p>
        </p:txBody>
      </p:sp>
    </p:spTree>
    <p:extLst>
      <p:ext uri="{BB962C8B-B14F-4D97-AF65-F5344CB8AC3E}">
        <p14:creationId xmlns:p14="http://schemas.microsoft.com/office/powerpoint/2010/main" val="20801916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23</a:t>
            </a:fld>
            <a:endParaRPr lang="en-US" dirty="0"/>
          </a:p>
        </p:txBody>
      </p:sp>
    </p:spTree>
    <p:extLst>
      <p:ext uri="{BB962C8B-B14F-4D97-AF65-F5344CB8AC3E}">
        <p14:creationId xmlns:p14="http://schemas.microsoft.com/office/powerpoint/2010/main" val="2226421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Now, that you have narrowed your topic, you will want to organize your research in a structure that works.  There are some common organizational patterns based on the kind of research you are doing.  </a:t>
            </a:r>
          </a:p>
          <a:p>
            <a:endParaRPr lang="en-US" dirty="0">
              <a:latin typeface="Segoe UI" panose="020B0502040204020203" pitchFamily="34" charset="0"/>
              <a:cs typeface="Segoe UI" panose="020B0502040204020203" pitchFamily="34" charset="0"/>
            </a:endParaRPr>
          </a:p>
          <a:p>
            <a:r>
              <a:rPr lang="en-US" b="1" dirty="0">
                <a:latin typeface="Segoe UI" panose="020B0502040204020203" pitchFamily="34" charset="0"/>
                <a:cs typeface="Segoe UI" panose="020B0502040204020203" pitchFamily="34" charset="0"/>
              </a:rPr>
              <a:t>Organizational Structures: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Cause and Effect- this kind of structure is great for explaining the causes and effects of a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Compare and Contrast- in this pattern you highlight the similarities and differences of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Explain process- this structure is great for outlining a series of steps to follow;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Definition- if you want to make sure your audience understands what something is using illustrations, meanings, clarifying misconceptions, you may want to use this structure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Classification- a common organizational structure is grouping like topics or facts from the research together.  For instance, in the internet safety about social media apps, you may organize the research where you look at each social media app one at a time</a:t>
            </a:r>
          </a:p>
        </p:txBody>
      </p:sp>
      <p:sp>
        <p:nvSpPr>
          <p:cNvPr id="4" name="Slide Number Placeholder 3"/>
          <p:cNvSpPr>
            <a:spLocks noGrp="1"/>
          </p:cNvSpPr>
          <p:nvPr>
            <p:ph type="sldNum" sz="quarter" idx="10"/>
          </p:nvPr>
        </p:nvSpPr>
        <p:spPr/>
        <p:txBody>
          <a:bodyPr/>
          <a:lstStyle/>
          <a:p>
            <a:fld id="{BC849E9A-41F7-4779-A581-48A7C374A227}" type="slidenum">
              <a:rPr lang="en-US" smtClean="0"/>
              <a:t>3</a:t>
            </a:fld>
            <a:endParaRPr lang="en-US" dirty="0"/>
          </a:p>
        </p:txBody>
      </p:sp>
    </p:spTree>
    <p:extLst>
      <p:ext uri="{BB962C8B-B14F-4D97-AF65-F5344CB8AC3E}">
        <p14:creationId xmlns:p14="http://schemas.microsoft.com/office/powerpoint/2010/main" val="18253411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24</a:t>
            </a:fld>
            <a:endParaRPr lang="en-US" dirty="0"/>
          </a:p>
        </p:txBody>
      </p:sp>
    </p:spTree>
    <p:extLst>
      <p:ext uri="{BB962C8B-B14F-4D97-AF65-F5344CB8AC3E}">
        <p14:creationId xmlns:p14="http://schemas.microsoft.com/office/powerpoint/2010/main" val="16128936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25</a:t>
            </a:fld>
            <a:endParaRPr lang="en-US" dirty="0"/>
          </a:p>
        </p:txBody>
      </p:sp>
    </p:spTree>
    <p:extLst>
      <p:ext uri="{BB962C8B-B14F-4D97-AF65-F5344CB8AC3E}">
        <p14:creationId xmlns:p14="http://schemas.microsoft.com/office/powerpoint/2010/main" val="34428701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26</a:t>
            </a:fld>
            <a:endParaRPr lang="en-US" dirty="0"/>
          </a:p>
        </p:txBody>
      </p:sp>
    </p:spTree>
    <p:extLst>
      <p:ext uri="{BB962C8B-B14F-4D97-AF65-F5344CB8AC3E}">
        <p14:creationId xmlns:p14="http://schemas.microsoft.com/office/powerpoint/2010/main" val="11620678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29</a:t>
            </a:fld>
            <a:endParaRPr lang="en-US" dirty="0"/>
          </a:p>
        </p:txBody>
      </p:sp>
    </p:spTree>
    <p:extLst>
      <p:ext uri="{BB962C8B-B14F-4D97-AF65-F5344CB8AC3E}">
        <p14:creationId xmlns:p14="http://schemas.microsoft.com/office/powerpoint/2010/main" val="16128936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30</a:t>
            </a:fld>
            <a:endParaRPr lang="en-US" dirty="0"/>
          </a:p>
        </p:txBody>
      </p:sp>
    </p:spTree>
    <p:extLst>
      <p:ext uri="{BB962C8B-B14F-4D97-AF65-F5344CB8AC3E}">
        <p14:creationId xmlns:p14="http://schemas.microsoft.com/office/powerpoint/2010/main" val="16128936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31</a:t>
            </a:fld>
            <a:endParaRPr lang="en-US" dirty="0"/>
          </a:p>
        </p:txBody>
      </p:sp>
    </p:spTree>
    <p:extLst>
      <p:ext uri="{BB962C8B-B14F-4D97-AF65-F5344CB8AC3E}">
        <p14:creationId xmlns:p14="http://schemas.microsoft.com/office/powerpoint/2010/main" val="36027422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latin typeface="Segoe UI" panose="020B0502040204020203" pitchFamily="34" charset="0"/>
                <a:cs typeface="Segoe UI" panose="020B0502040204020203" pitchFamily="34" charset="0"/>
              </a:rPr>
              <a:t>Once you find your sources, you will want to evaluate your sources using the following questions: </a:t>
            </a:r>
          </a:p>
          <a:p>
            <a:endParaRPr lang="en-US" i="0" dirty="0">
              <a:latin typeface="Segoe UI" panose="020B0502040204020203" pitchFamily="34" charset="0"/>
              <a:cs typeface="Segoe UI" panose="020B0502040204020203" pitchFamily="34" charset="0"/>
            </a:endParaRPr>
          </a:p>
          <a:p>
            <a:r>
              <a:rPr lang="en-US" b="1" i="0" dirty="0">
                <a:latin typeface="Segoe UI" panose="020B0502040204020203" pitchFamily="34" charset="0"/>
                <a:cs typeface="Segoe UI" panose="020B0502040204020203" pitchFamily="34" charset="0"/>
              </a:rPr>
              <a:t>Author: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Who is the author?</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Why should I believe what he or she has to say on the topic?</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author seen as an expert on the topic? How do you know?</a:t>
            </a:r>
          </a:p>
          <a:p>
            <a:pPr marL="171450" indent="-171450">
              <a:buFont typeface="Arial" panose="020B0604020202020204" pitchFamily="34" charset="0"/>
              <a:buChar char="•"/>
            </a:pPr>
            <a:endParaRPr lang="en-US"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Current: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How current is the information in the source?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When was the source published?</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out-of-date?</a:t>
            </a:r>
          </a:p>
          <a:p>
            <a:pPr marL="171450" indent="-171450">
              <a:buFont typeface="Arial" panose="020B0604020202020204" pitchFamily="34" charset="0"/>
              <a:buChar char="•"/>
            </a:pPr>
            <a:endParaRPr lang="en-US" b="1"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Accuracy: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content accurate?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presented objectively?  Do they share the pros and cons?</a:t>
            </a:r>
          </a:p>
        </p:txBody>
      </p:sp>
      <p:sp>
        <p:nvSpPr>
          <p:cNvPr id="4" name="Slide Number Placeholder 3"/>
          <p:cNvSpPr>
            <a:spLocks noGrp="1"/>
          </p:cNvSpPr>
          <p:nvPr>
            <p:ph type="sldNum" sz="quarter" idx="10"/>
          </p:nvPr>
        </p:nvSpPr>
        <p:spPr/>
        <p:txBody>
          <a:bodyPr/>
          <a:lstStyle/>
          <a:p>
            <a:fld id="{BC849E9A-41F7-4779-A581-48A7C374A227}" type="slidenum">
              <a:rPr lang="en-US" smtClean="0"/>
              <a:t>32</a:t>
            </a:fld>
            <a:endParaRPr lang="en-US" dirty="0"/>
          </a:p>
        </p:txBody>
      </p:sp>
    </p:spTree>
    <p:extLst>
      <p:ext uri="{BB962C8B-B14F-4D97-AF65-F5344CB8AC3E}">
        <p14:creationId xmlns:p14="http://schemas.microsoft.com/office/powerpoint/2010/main" val="30442778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latin typeface="Segoe UI" panose="020B0502040204020203" pitchFamily="34" charset="0"/>
                <a:cs typeface="Segoe UI" panose="020B0502040204020203" pitchFamily="34" charset="0"/>
              </a:rPr>
              <a:t>Once you find your sources, you will want to evaluate your sources using the following questions: </a:t>
            </a:r>
          </a:p>
          <a:p>
            <a:endParaRPr lang="en-US" i="0" dirty="0">
              <a:latin typeface="Segoe UI" panose="020B0502040204020203" pitchFamily="34" charset="0"/>
              <a:cs typeface="Segoe UI" panose="020B0502040204020203" pitchFamily="34" charset="0"/>
            </a:endParaRPr>
          </a:p>
          <a:p>
            <a:r>
              <a:rPr lang="en-US" b="1" i="0" dirty="0">
                <a:latin typeface="Segoe UI" panose="020B0502040204020203" pitchFamily="34" charset="0"/>
                <a:cs typeface="Segoe UI" panose="020B0502040204020203" pitchFamily="34" charset="0"/>
              </a:rPr>
              <a:t>Author: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Who is the author?</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Why should I believe what he or she has to say on the topic?</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author seen as an expert on the topic? How do you know?</a:t>
            </a:r>
          </a:p>
          <a:p>
            <a:pPr marL="171450" indent="-171450">
              <a:buFont typeface="Arial" panose="020B0604020202020204" pitchFamily="34" charset="0"/>
              <a:buChar char="•"/>
            </a:pPr>
            <a:endParaRPr lang="en-US"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Current: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How current is the information in the source?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When was the source published?</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out-of-date?</a:t>
            </a:r>
          </a:p>
          <a:p>
            <a:pPr marL="171450" indent="-171450">
              <a:buFont typeface="Arial" panose="020B0604020202020204" pitchFamily="34" charset="0"/>
              <a:buChar char="•"/>
            </a:pPr>
            <a:endParaRPr lang="en-US" b="1"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Accuracy: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content accurate?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presented objectively?  Do they share the pros and cons?</a:t>
            </a:r>
          </a:p>
        </p:txBody>
      </p:sp>
      <p:sp>
        <p:nvSpPr>
          <p:cNvPr id="4" name="Slide Number Placeholder 3"/>
          <p:cNvSpPr>
            <a:spLocks noGrp="1"/>
          </p:cNvSpPr>
          <p:nvPr>
            <p:ph type="sldNum" sz="quarter" idx="10"/>
          </p:nvPr>
        </p:nvSpPr>
        <p:spPr/>
        <p:txBody>
          <a:bodyPr/>
          <a:lstStyle/>
          <a:p>
            <a:fld id="{BC849E9A-41F7-4779-A581-48A7C374A227}" type="slidenum">
              <a:rPr lang="en-US" smtClean="0"/>
              <a:t>33</a:t>
            </a:fld>
            <a:endParaRPr lang="en-US" dirty="0"/>
          </a:p>
        </p:txBody>
      </p:sp>
    </p:spTree>
    <p:extLst>
      <p:ext uri="{BB962C8B-B14F-4D97-AF65-F5344CB8AC3E}">
        <p14:creationId xmlns:p14="http://schemas.microsoft.com/office/powerpoint/2010/main" val="30442778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latin typeface="Segoe UI" panose="020B0502040204020203" pitchFamily="34" charset="0"/>
                <a:cs typeface="Segoe UI" panose="020B0502040204020203" pitchFamily="34" charset="0"/>
              </a:rPr>
              <a:t>After consulting a variety of sources, you will need to narrow your topic.  For example, the topic of internet safety is huge, but you could narrow that topic to include internet safety in regards to social media apps that teenagers are using heavily.  A topic like that is more specific and will be relevant to your peers.  Some questions to think about to help you narrow your topic: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interest me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of the research will interest my audience the most?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topics will the audience find more engaging? Shocking? Inspiring?</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34</a:t>
            </a:fld>
            <a:endParaRPr lang="en-US" dirty="0"/>
          </a:p>
        </p:txBody>
      </p:sp>
    </p:spTree>
    <p:extLst>
      <p:ext uri="{BB962C8B-B14F-4D97-AF65-F5344CB8AC3E}">
        <p14:creationId xmlns:p14="http://schemas.microsoft.com/office/powerpoint/2010/main" val="22419876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latin typeface="Segoe UI" panose="020B0502040204020203" pitchFamily="34" charset="0"/>
                <a:cs typeface="Segoe UI" panose="020B0502040204020203" pitchFamily="34" charset="0"/>
              </a:rPr>
              <a:t>Once you find your sources, you will want to evaluate your sources using the following questions: </a:t>
            </a:r>
          </a:p>
          <a:p>
            <a:endParaRPr lang="en-US" i="0" dirty="0">
              <a:latin typeface="Segoe UI" panose="020B0502040204020203" pitchFamily="34" charset="0"/>
              <a:cs typeface="Segoe UI" panose="020B0502040204020203" pitchFamily="34" charset="0"/>
            </a:endParaRPr>
          </a:p>
          <a:p>
            <a:r>
              <a:rPr lang="en-US" b="1" i="0" dirty="0">
                <a:latin typeface="Segoe UI" panose="020B0502040204020203" pitchFamily="34" charset="0"/>
                <a:cs typeface="Segoe UI" panose="020B0502040204020203" pitchFamily="34" charset="0"/>
              </a:rPr>
              <a:t>Author: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Who is the author?</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Why should I believe what he or she has to say on the topic?</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author seen as an expert on the topic? How do you know?</a:t>
            </a:r>
          </a:p>
          <a:p>
            <a:pPr marL="171450" indent="-171450">
              <a:buFont typeface="Arial" panose="020B0604020202020204" pitchFamily="34" charset="0"/>
              <a:buChar char="•"/>
            </a:pPr>
            <a:endParaRPr lang="en-US"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Current: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How current is the information in the source?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When was the source published?</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out-of-date?</a:t>
            </a:r>
          </a:p>
          <a:p>
            <a:pPr marL="171450" indent="-171450">
              <a:buFont typeface="Arial" panose="020B0604020202020204" pitchFamily="34" charset="0"/>
              <a:buChar char="•"/>
            </a:pPr>
            <a:endParaRPr lang="en-US" b="1"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Accuracy: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content accurate?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presented objectively?  Do they share the pros and cons?</a:t>
            </a:r>
          </a:p>
        </p:txBody>
      </p:sp>
      <p:sp>
        <p:nvSpPr>
          <p:cNvPr id="4" name="Slide Number Placeholder 3"/>
          <p:cNvSpPr>
            <a:spLocks noGrp="1"/>
          </p:cNvSpPr>
          <p:nvPr>
            <p:ph type="sldNum" sz="quarter" idx="10"/>
          </p:nvPr>
        </p:nvSpPr>
        <p:spPr/>
        <p:txBody>
          <a:bodyPr/>
          <a:lstStyle/>
          <a:p>
            <a:fld id="{BC849E9A-41F7-4779-A581-48A7C374A227}" type="slidenum">
              <a:rPr lang="en-US" smtClean="0"/>
              <a:t>35</a:t>
            </a:fld>
            <a:endParaRPr lang="en-US" dirty="0"/>
          </a:p>
        </p:txBody>
      </p:sp>
    </p:spTree>
    <p:extLst>
      <p:ext uri="{BB962C8B-B14F-4D97-AF65-F5344CB8AC3E}">
        <p14:creationId xmlns:p14="http://schemas.microsoft.com/office/powerpoint/2010/main" val="421238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After you’ve done your research, it’s time to put your presentation together.  The first step in the process is to introduce the topic.  This is a great time to connect your topic to something that your audience can relate.  In other words, why should they listen to all the information you will be sharing in your research presentation?  What is in it for them?  You may also want to include a graphic or image to grab their attention.</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Feel free to duplicate this slide by right-clicking on this slide in the slides pane to the left and select </a:t>
            </a:r>
            <a:r>
              <a:rPr lang="en-US" b="1" dirty="0">
                <a:latin typeface="Segoe UI" panose="020B0502040204020203" pitchFamily="34" charset="0"/>
                <a:cs typeface="Segoe UI" panose="020B0502040204020203" pitchFamily="34" charset="0"/>
              </a:rPr>
              <a:t>Duplicate Slide</a:t>
            </a:r>
            <a:r>
              <a:rPr lang="en-US" dirty="0">
                <a:latin typeface="Segoe UI" panose="020B0502040204020203" pitchFamily="34" charset="0"/>
                <a:cs typeface="Segoe UI" panose="020B0502040204020203" pitchFamily="34" charset="0"/>
              </a:rPr>
              <a:t>.</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The next step in your presentation is to state your claim or topic clearly.  Your teacher may even call this your thesis.  As you state your thesis, you may find that this layout is not the best layout for your claim or topic.  You can change the layout by clicking the drop-down menu next to the </a:t>
            </a:r>
            <a:r>
              <a:rPr lang="en-US" b="1" dirty="0">
                <a:latin typeface="Segoe UI" panose="020B0502040204020203" pitchFamily="34" charset="0"/>
                <a:cs typeface="Segoe UI" panose="020B0502040204020203" pitchFamily="34" charset="0"/>
              </a:rPr>
              <a:t>Layout</a:t>
            </a:r>
            <a:r>
              <a:rPr lang="en-US" dirty="0">
                <a:latin typeface="Segoe UI" panose="020B0502040204020203" pitchFamily="34" charset="0"/>
                <a:cs typeface="Segoe UI" panose="020B0502040204020203" pitchFamily="34" charset="0"/>
              </a:rPr>
              <a:t> in the </a:t>
            </a:r>
            <a:r>
              <a:rPr lang="en-US" b="1" dirty="0">
                <a:latin typeface="Segoe UI" panose="020B0502040204020203" pitchFamily="34" charset="0"/>
                <a:cs typeface="Segoe UI" panose="020B0502040204020203" pitchFamily="34" charset="0"/>
              </a:rPr>
              <a:t>Slides</a:t>
            </a:r>
            <a:r>
              <a:rPr lang="en-US" dirty="0">
                <a:latin typeface="Segoe UI" panose="020B0502040204020203" pitchFamily="34" charset="0"/>
                <a:cs typeface="Segoe UI" panose="020B0502040204020203" pitchFamily="34" charset="0"/>
              </a:rPr>
              <a:t> menu section.  You can choose </a:t>
            </a:r>
            <a:r>
              <a:rPr lang="en-US" b="1" dirty="0">
                <a:latin typeface="Segoe UI" panose="020B0502040204020203" pitchFamily="34" charset="0"/>
                <a:cs typeface="Segoe UI" panose="020B0502040204020203" pitchFamily="34" charset="0"/>
              </a:rPr>
              <a:t>Two Content</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Comparison</a:t>
            </a:r>
            <a:r>
              <a:rPr lang="en-US" dirty="0">
                <a:latin typeface="Segoe UI" panose="020B0502040204020203" pitchFamily="34" charset="0"/>
                <a:cs typeface="Segoe UI" panose="020B0502040204020203" pitchFamily="34" charset="0"/>
              </a:rPr>
              <a:t>, or </a:t>
            </a:r>
            <a:r>
              <a:rPr lang="en-US" b="1" dirty="0">
                <a:latin typeface="Segoe UI" panose="020B0502040204020203" pitchFamily="34" charset="0"/>
                <a:cs typeface="Segoe UI" panose="020B0502040204020203" pitchFamily="34" charset="0"/>
              </a:rPr>
              <a:t>Picture with Caption</a:t>
            </a:r>
            <a:r>
              <a:rPr lang="en-US" dirty="0">
                <a:latin typeface="Segoe UI" panose="020B0502040204020203" pitchFamily="34" charset="0"/>
                <a:cs typeface="Segoe UI" panose="020B0502040204020203" pitchFamily="34" charset="0"/>
              </a:rPr>
              <a:t>.  </a:t>
            </a:r>
            <a:r>
              <a:rPr lang="en-US" i="1" dirty="0">
                <a:latin typeface="Segoe UI" panose="020B0502040204020203" pitchFamily="34" charset="0"/>
                <a:cs typeface="Segoe UI" panose="020B0502040204020203" pitchFamily="34" charset="0"/>
              </a:rPr>
              <a:t>Note: A different layout might change the look of the icons on this page.</a:t>
            </a:r>
          </a:p>
          <a:p>
            <a:endParaRPr lang="en-US" i="1" dirty="0">
              <a:latin typeface="Segoe UI" panose="020B0502040204020203" pitchFamily="34" charset="0"/>
              <a:cs typeface="Segoe UI" panose="020B0502040204020203" pitchFamily="34" charset="0"/>
            </a:endParaRPr>
          </a:p>
          <a:p>
            <a:r>
              <a:rPr lang="en-US" i="0" dirty="0">
                <a:latin typeface="Segoe UI" panose="020B0502040204020203" pitchFamily="34" charset="0"/>
                <a:cs typeface="Segoe UI" panose="020B0502040204020203" pitchFamily="34" charset="0"/>
              </a:rPr>
              <a:t>You will also want to state your facts.  You have done the research now share some of the interesting facts with your audience.  Facts do not have to be boring; you can communicate facts in a variety of ways by going to the Insert Tab.  In the Insert tab you can: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t>
            </a:r>
            <a:r>
              <a:rPr lang="en-US" b="1" i="0" dirty="0">
                <a:latin typeface="Segoe UI" panose="020B0502040204020203" pitchFamily="34" charset="0"/>
                <a:cs typeface="Segoe UI" panose="020B0502040204020203" pitchFamily="34" charset="0"/>
              </a:rPr>
              <a:t>pictures</a:t>
            </a:r>
            <a:r>
              <a:rPr lang="en-US" i="0" dirty="0">
                <a:latin typeface="Segoe UI" panose="020B0502040204020203" pitchFamily="34" charset="0"/>
                <a:cs typeface="Segoe UI" panose="020B0502040204020203" pitchFamily="34" charset="0"/>
              </a:rPr>
              <a:t> from your computer or </a:t>
            </a:r>
            <a:r>
              <a:rPr lang="en-US" b="1" i="0" dirty="0">
                <a:latin typeface="Segoe UI" panose="020B0502040204020203" pitchFamily="34" charset="0"/>
                <a:cs typeface="Segoe UI" panose="020B0502040204020203" pitchFamily="34" charset="0"/>
              </a:rPr>
              <a:t>online</a:t>
            </a:r>
            <a:r>
              <a:rPr lang="en-US" i="0" dirty="0">
                <a:latin typeface="Segoe UI" panose="020B0502040204020203" pitchFamily="34" charset="0"/>
                <a:cs typeface="Segoe UI" panose="020B0502040204020203" pitchFamily="34" charset="0"/>
              </a:rPr>
              <a: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Add a </a:t>
            </a:r>
            <a:r>
              <a:rPr lang="en-US" b="1" i="0" dirty="0">
                <a:latin typeface="Segoe UI" panose="020B0502040204020203" pitchFamily="34" charset="0"/>
                <a:cs typeface="Segoe UI" panose="020B0502040204020203" pitchFamily="34" charset="0"/>
              </a:rPr>
              <a:t>chart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Create some </a:t>
            </a:r>
            <a:r>
              <a:rPr lang="en-US" b="1" i="0" dirty="0">
                <a:latin typeface="Segoe UI" panose="020B0502040204020203" pitchFamily="34" charset="0"/>
                <a:cs typeface="Segoe UI" panose="020B0502040204020203" pitchFamily="34" charset="0"/>
              </a:rPr>
              <a:t>SmartArt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 variety of icons to help your facts come to life.  Note: You can change the color of the icons by selecting the icon and then click on the </a:t>
            </a:r>
            <a:r>
              <a:rPr lang="en-US" b="1" i="0" dirty="0">
                <a:latin typeface="Segoe UI" panose="020B0502040204020203" pitchFamily="34" charset="0"/>
                <a:cs typeface="Segoe UI" panose="020B0502040204020203" pitchFamily="34" charset="0"/>
              </a:rPr>
              <a:t>Format</a:t>
            </a:r>
            <a:r>
              <a:rPr lang="en-US" i="0" dirty="0">
                <a:latin typeface="Segoe UI" panose="020B0502040204020203" pitchFamily="34" charset="0"/>
                <a:cs typeface="Segoe UI" panose="020B0502040204020203" pitchFamily="34" charset="0"/>
              </a:rPr>
              <a:t> tab and then </a:t>
            </a:r>
            <a:r>
              <a:rPr lang="en-US" b="1" i="0" dirty="0">
                <a:latin typeface="Segoe UI" panose="020B0502040204020203" pitchFamily="34" charset="0"/>
                <a:cs typeface="Segoe UI" panose="020B0502040204020203" pitchFamily="34" charset="0"/>
              </a:rPr>
              <a:t>Graphics Fill</a:t>
            </a:r>
            <a:r>
              <a:rPr lang="en-US" i="0" dirty="0">
                <a:latin typeface="Segoe UI" panose="020B0502040204020203" pitchFamily="34" charset="0"/>
                <a:cs typeface="Segoe UI" panose="020B0502040204020203" pitchFamily="34" charset="0"/>
              </a:rPr>
              <a:t>.  From there, you will choose a color from the list or choose </a:t>
            </a:r>
            <a:r>
              <a:rPr lang="en-US" b="1" i="0" dirty="0">
                <a:latin typeface="Segoe UI" panose="020B0502040204020203" pitchFamily="34" charset="0"/>
                <a:cs typeface="Segoe UI" panose="020B0502040204020203" pitchFamily="34" charset="0"/>
              </a:rPr>
              <a:t>More Fill Colors </a:t>
            </a:r>
            <a:r>
              <a:rPr lang="en-US" i="0" dirty="0">
                <a:latin typeface="Segoe UI" panose="020B0502040204020203" pitchFamily="34" charset="0"/>
                <a:cs typeface="Segoe UI" panose="020B0502040204020203" pitchFamily="34" charset="0"/>
              </a:rPr>
              <a:t>to give you more options.</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Since this research presentation is a result of your hard work and searching, you want to make sure you support the claims or points in your presentation with facts from your research findings.  Make sure you give the author proper credit for helping you share your ideas.  If one of your sources has a video that is relevant to your topic, you can add the video as added support.  Keep in mind the length of the video and the amount of time you have for your presentation.  For a 5 minute speech, the video should be no longer than 30 seconds.  </a:t>
            </a:r>
          </a:p>
          <a:p>
            <a:endParaRPr lang="en-US" dirty="0">
              <a:latin typeface="Segoe UI" panose="020B0502040204020203" pitchFamily="34" charset="0"/>
              <a:cs typeface="Segoe UI" panose="020B0502040204020203" pitchFamily="34" charset="0"/>
            </a:endParaRPr>
          </a:p>
          <a:p>
            <a:r>
              <a:rPr lang="en-US" b="1" i="1" dirty="0">
                <a:latin typeface="Segoe UI" panose="020B0502040204020203" pitchFamily="34" charset="0"/>
                <a:cs typeface="Segoe UI" panose="020B0502040204020203" pitchFamily="34" charset="0"/>
              </a:rPr>
              <a:t>Questions to consider: </a:t>
            </a:r>
          </a:p>
          <a:p>
            <a:pPr marL="228600" indent="-228600">
              <a:buAutoNum type="arabicPeriod"/>
            </a:pPr>
            <a:r>
              <a:rPr lang="en-US" dirty="0">
                <a:latin typeface="Segoe UI" panose="020B0502040204020203" pitchFamily="34" charset="0"/>
                <a:cs typeface="Segoe UI" panose="020B0502040204020203" pitchFamily="34" charset="0"/>
              </a:rPr>
              <a:t>How will you state the author of the source?</a:t>
            </a:r>
          </a:p>
          <a:p>
            <a:pPr marL="228600" indent="-228600">
              <a:buAutoNum type="arabicPeriod"/>
            </a:pPr>
            <a:r>
              <a:rPr lang="en-US" dirty="0">
                <a:latin typeface="Segoe UI" panose="020B0502040204020203" pitchFamily="34" charset="0"/>
                <a:cs typeface="Segoe UI" panose="020B0502040204020203" pitchFamily="34" charset="0"/>
              </a:rPr>
              <a:t>Will you need to cite the source on the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Segoe UI" panose="020B0502040204020203" pitchFamily="34" charset="0"/>
                <a:cs typeface="Segoe UI" panose="020B0502040204020203" pitchFamily="34" charset="0"/>
              </a:rPr>
              <a:t>What are some ways you can engage your audience so they feel like they are a part of the presentation?  Some ideas to consider is by taking a quick poll like: by a show of hands, how many of you think school uniforms are a way to cut down on bullying?  Another suggestion is to have them hold up a certain number of fingers to see if they agree or disagree.  Finally, you can share a story that the audience can relate to that makes them laugh.</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After all the applause, your audience may have some questions.  Be prepared to answer some of their questions by making a list of questions you think they might ask. You may also want to share the presentation with them by providing the link to your presentation, if they want more information.</a:t>
            </a:r>
          </a:p>
        </p:txBody>
      </p:sp>
      <p:sp>
        <p:nvSpPr>
          <p:cNvPr id="4" name="Slide Number Placeholder 3"/>
          <p:cNvSpPr>
            <a:spLocks noGrp="1"/>
          </p:cNvSpPr>
          <p:nvPr>
            <p:ph type="sldNum" sz="quarter" idx="10"/>
          </p:nvPr>
        </p:nvSpPr>
        <p:spPr/>
        <p:txBody>
          <a:bodyPr/>
          <a:lstStyle/>
          <a:p>
            <a:fld id="{BC849E9A-41F7-4779-A581-48A7C374A227}" type="slidenum">
              <a:rPr lang="en-US" smtClean="0"/>
              <a:t>4</a:t>
            </a:fld>
            <a:endParaRPr lang="en-US" dirty="0"/>
          </a:p>
        </p:txBody>
      </p:sp>
    </p:spTree>
    <p:extLst>
      <p:ext uri="{BB962C8B-B14F-4D97-AF65-F5344CB8AC3E}">
        <p14:creationId xmlns:p14="http://schemas.microsoft.com/office/powerpoint/2010/main" val="26336655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latin typeface="Segoe UI" panose="020B0502040204020203" pitchFamily="34" charset="0"/>
                <a:cs typeface="Segoe UI" panose="020B0502040204020203" pitchFamily="34" charset="0"/>
              </a:rPr>
              <a:t>Once you find your sources, you will want to evaluate your sources using the following questions: </a:t>
            </a:r>
          </a:p>
          <a:p>
            <a:endParaRPr lang="en-US" i="0" dirty="0">
              <a:latin typeface="Segoe UI" panose="020B0502040204020203" pitchFamily="34" charset="0"/>
              <a:cs typeface="Segoe UI" panose="020B0502040204020203" pitchFamily="34" charset="0"/>
            </a:endParaRPr>
          </a:p>
          <a:p>
            <a:r>
              <a:rPr lang="en-US" b="1" i="0" dirty="0">
                <a:latin typeface="Segoe UI" panose="020B0502040204020203" pitchFamily="34" charset="0"/>
                <a:cs typeface="Segoe UI" panose="020B0502040204020203" pitchFamily="34" charset="0"/>
              </a:rPr>
              <a:t>Author: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Who is the author?</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Why should I believe what he or she has to say on the topic?</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author seen as an expert on the topic? How do you know?</a:t>
            </a:r>
          </a:p>
          <a:p>
            <a:pPr marL="171450" indent="-171450">
              <a:buFont typeface="Arial" panose="020B0604020202020204" pitchFamily="34" charset="0"/>
              <a:buChar char="•"/>
            </a:pPr>
            <a:endParaRPr lang="en-US"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Current: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How current is the information in the source?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When was the source published?</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out-of-date?</a:t>
            </a:r>
          </a:p>
          <a:p>
            <a:pPr marL="171450" indent="-171450">
              <a:buFont typeface="Arial" panose="020B0604020202020204" pitchFamily="34" charset="0"/>
              <a:buChar char="•"/>
            </a:pPr>
            <a:endParaRPr lang="en-US" b="1"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Accuracy: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content accurate?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presented objectively?  Do they share the pros and cons?</a:t>
            </a:r>
          </a:p>
        </p:txBody>
      </p:sp>
      <p:sp>
        <p:nvSpPr>
          <p:cNvPr id="4" name="Slide Number Placeholder 3"/>
          <p:cNvSpPr>
            <a:spLocks noGrp="1"/>
          </p:cNvSpPr>
          <p:nvPr>
            <p:ph type="sldNum" sz="quarter" idx="10"/>
          </p:nvPr>
        </p:nvSpPr>
        <p:spPr/>
        <p:txBody>
          <a:bodyPr/>
          <a:lstStyle/>
          <a:p>
            <a:fld id="{BC849E9A-41F7-4779-A581-48A7C374A227}" type="slidenum">
              <a:rPr lang="en-US" smtClean="0"/>
              <a:t>36</a:t>
            </a:fld>
            <a:endParaRPr lang="en-US" dirty="0"/>
          </a:p>
        </p:txBody>
      </p:sp>
    </p:spTree>
    <p:extLst>
      <p:ext uri="{BB962C8B-B14F-4D97-AF65-F5344CB8AC3E}">
        <p14:creationId xmlns:p14="http://schemas.microsoft.com/office/powerpoint/2010/main" val="8981237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latin typeface="Segoe UI" panose="020B0502040204020203" pitchFamily="34" charset="0"/>
                <a:cs typeface="Segoe UI" panose="020B0502040204020203" pitchFamily="34" charset="0"/>
              </a:rPr>
              <a:t>Once you find your sources, you will want to evaluate your sources using the following questions: </a:t>
            </a:r>
          </a:p>
          <a:p>
            <a:endParaRPr lang="en-US" i="0" dirty="0">
              <a:latin typeface="Segoe UI" panose="020B0502040204020203" pitchFamily="34" charset="0"/>
              <a:cs typeface="Segoe UI" panose="020B0502040204020203" pitchFamily="34" charset="0"/>
            </a:endParaRPr>
          </a:p>
          <a:p>
            <a:r>
              <a:rPr lang="en-US" b="1" i="0" dirty="0">
                <a:latin typeface="Segoe UI" panose="020B0502040204020203" pitchFamily="34" charset="0"/>
                <a:cs typeface="Segoe UI" panose="020B0502040204020203" pitchFamily="34" charset="0"/>
              </a:rPr>
              <a:t>Author: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Who is the author?</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Why should I believe what he or she has to say on the topic?</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author seen as an expert on the topic? How do you know?</a:t>
            </a:r>
          </a:p>
          <a:p>
            <a:pPr marL="171450" indent="-171450">
              <a:buFont typeface="Arial" panose="020B0604020202020204" pitchFamily="34" charset="0"/>
              <a:buChar char="•"/>
            </a:pPr>
            <a:endParaRPr lang="en-US"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Current: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How current is the information in the source?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When was the source published?</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out-of-date?</a:t>
            </a:r>
          </a:p>
          <a:p>
            <a:pPr marL="171450" indent="-171450">
              <a:buFont typeface="Arial" panose="020B0604020202020204" pitchFamily="34" charset="0"/>
              <a:buChar char="•"/>
            </a:pPr>
            <a:endParaRPr lang="en-US" b="1"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Accuracy: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content accurate?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presented objectively?  Do they share the pros and cons?</a:t>
            </a:r>
          </a:p>
        </p:txBody>
      </p:sp>
      <p:sp>
        <p:nvSpPr>
          <p:cNvPr id="4" name="Slide Number Placeholder 3"/>
          <p:cNvSpPr>
            <a:spLocks noGrp="1"/>
          </p:cNvSpPr>
          <p:nvPr>
            <p:ph type="sldNum" sz="quarter" idx="10"/>
          </p:nvPr>
        </p:nvSpPr>
        <p:spPr/>
        <p:txBody>
          <a:bodyPr/>
          <a:lstStyle/>
          <a:p>
            <a:fld id="{BC849E9A-41F7-4779-A581-48A7C374A227}" type="slidenum">
              <a:rPr lang="en-US" smtClean="0"/>
              <a:t>37</a:t>
            </a:fld>
            <a:endParaRPr lang="en-US" dirty="0"/>
          </a:p>
        </p:txBody>
      </p:sp>
    </p:spTree>
    <p:extLst>
      <p:ext uri="{BB962C8B-B14F-4D97-AF65-F5344CB8AC3E}">
        <p14:creationId xmlns:p14="http://schemas.microsoft.com/office/powerpoint/2010/main" val="33356373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latin typeface="Segoe UI" panose="020B0502040204020203" pitchFamily="34" charset="0"/>
                <a:cs typeface="Segoe UI" panose="020B0502040204020203" pitchFamily="34" charset="0"/>
              </a:rPr>
              <a:t>Once you find your sources, you will want to evaluate your sources using the following questions: </a:t>
            </a:r>
          </a:p>
          <a:p>
            <a:endParaRPr lang="en-US" i="0" dirty="0">
              <a:latin typeface="Segoe UI" panose="020B0502040204020203" pitchFamily="34" charset="0"/>
              <a:cs typeface="Segoe UI" panose="020B0502040204020203" pitchFamily="34" charset="0"/>
            </a:endParaRPr>
          </a:p>
          <a:p>
            <a:r>
              <a:rPr lang="en-US" b="1" i="0" dirty="0">
                <a:latin typeface="Segoe UI" panose="020B0502040204020203" pitchFamily="34" charset="0"/>
                <a:cs typeface="Segoe UI" panose="020B0502040204020203" pitchFamily="34" charset="0"/>
              </a:rPr>
              <a:t>Author: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Who is the author?</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Why should I believe what he or she has to say on the topic?</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author seen as an expert on the topic? How do you know?</a:t>
            </a:r>
          </a:p>
          <a:p>
            <a:pPr marL="171450" indent="-171450">
              <a:buFont typeface="Arial" panose="020B0604020202020204" pitchFamily="34" charset="0"/>
              <a:buChar char="•"/>
            </a:pPr>
            <a:endParaRPr lang="en-US"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Current: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How current is the information in the source?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When was the source published?</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out-of-date?</a:t>
            </a:r>
          </a:p>
          <a:p>
            <a:pPr marL="171450" indent="-171450">
              <a:buFont typeface="Arial" panose="020B0604020202020204" pitchFamily="34" charset="0"/>
              <a:buChar char="•"/>
            </a:pPr>
            <a:endParaRPr lang="en-US" b="1"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Accuracy: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content accurate?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presented objectively?  Do they share the pros and cons?</a:t>
            </a:r>
          </a:p>
        </p:txBody>
      </p:sp>
      <p:sp>
        <p:nvSpPr>
          <p:cNvPr id="4" name="Slide Number Placeholder 3"/>
          <p:cNvSpPr>
            <a:spLocks noGrp="1"/>
          </p:cNvSpPr>
          <p:nvPr>
            <p:ph type="sldNum" sz="quarter" idx="10"/>
          </p:nvPr>
        </p:nvSpPr>
        <p:spPr/>
        <p:txBody>
          <a:bodyPr/>
          <a:lstStyle/>
          <a:p>
            <a:fld id="{BC849E9A-41F7-4779-A581-48A7C374A227}" type="slidenum">
              <a:rPr lang="en-US" smtClean="0"/>
              <a:t>38</a:t>
            </a:fld>
            <a:endParaRPr lang="en-US" dirty="0"/>
          </a:p>
        </p:txBody>
      </p:sp>
    </p:spTree>
    <p:extLst>
      <p:ext uri="{BB962C8B-B14F-4D97-AF65-F5344CB8AC3E}">
        <p14:creationId xmlns:p14="http://schemas.microsoft.com/office/powerpoint/2010/main" val="271595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latin typeface="Segoe UI" panose="020B0502040204020203" pitchFamily="34" charset="0"/>
                <a:cs typeface="Segoe UI" panose="020B0502040204020203" pitchFamily="34" charset="0"/>
              </a:rPr>
              <a:t>Once you find your sources, you will want to evaluate your sources using the following questions: </a:t>
            </a:r>
          </a:p>
          <a:p>
            <a:endParaRPr lang="en-US" i="0" dirty="0">
              <a:latin typeface="Segoe UI" panose="020B0502040204020203" pitchFamily="34" charset="0"/>
              <a:cs typeface="Segoe UI" panose="020B0502040204020203" pitchFamily="34" charset="0"/>
            </a:endParaRPr>
          </a:p>
          <a:p>
            <a:r>
              <a:rPr lang="en-US" b="1" i="0" dirty="0">
                <a:latin typeface="Segoe UI" panose="020B0502040204020203" pitchFamily="34" charset="0"/>
                <a:cs typeface="Segoe UI" panose="020B0502040204020203" pitchFamily="34" charset="0"/>
              </a:rPr>
              <a:t>Author: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Who is the author?</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Why should I believe what he or she has to say on the topic?</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author seen as an expert on the topic? How do you know?</a:t>
            </a:r>
          </a:p>
          <a:p>
            <a:pPr marL="171450" indent="-171450">
              <a:buFont typeface="Arial" panose="020B0604020202020204" pitchFamily="34" charset="0"/>
              <a:buChar char="•"/>
            </a:pPr>
            <a:endParaRPr lang="en-US"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Current: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How current is the information in the source?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When was the source published?</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out-of-date?</a:t>
            </a:r>
          </a:p>
          <a:p>
            <a:pPr marL="171450" indent="-171450">
              <a:buFont typeface="Arial" panose="020B0604020202020204" pitchFamily="34" charset="0"/>
              <a:buChar char="•"/>
            </a:pPr>
            <a:endParaRPr lang="en-US" b="1"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Accuracy: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content accurate?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presented objectively?  Do they share the pros and cons?</a:t>
            </a:r>
          </a:p>
        </p:txBody>
      </p:sp>
      <p:sp>
        <p:nvSpPr>
          <p:cNvPr id="4" name="Slide Number Placeholder 3"/>
          <p:cNvSpPr>
            <a:spLocks noGrp="1"/>
          </p:cNvSpPr>
          <p:nvPr>
            <p:ph type="sldNum" sz="quarter" idx="10"/>
          </p:nvPr>
        </p:nvSpPr>
        <p:spPr/>
        <p:txBody>
          <a:bodyPr/>
          <a:lstStyle/>
          <a:p>
            <a:fld id="{BC849E9A-41F7-4779-A581-48A7C374A227}" type="slidenum">
              <a:rPr lang="en-US" smtClean="0"/>
              <a:t>40</a:t>
            </a:fld>
            <a:endParaRPr lang="en-US" dirty="0"/>
          </a:p>
        </p:txBody>
      </p:sp>
    </p:spTree>
    <p:extLst>
      <p:ext uri="{BB962C8B-B14F-4D97-AF65-F5344CB8AC3E}">
        <p14:creationId xmlns:p14="http://schemas.microsoft.com/office/powerpoint/2010/main" val="40476643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41</a:t>
            </a:fld>
            <a:endParaRPr lang="en-US" dirty="0"/>
          </a:p>
        </p:txBody>
      </p:sp>
    </p:spTree>
    <p:extLst>
      <p:ext uri="{BB962C8B-B14F-4D97-AF65-F5344CB8AC3E}">
        <p14:creationId xmlns:p14="http://schemas.microsoft.com/office/powerpoint/2010/main" val="2295961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You can use this slide as your opening or closing slide.  Should you choose to use it as a closing, make sure you review the main points of your presentation.  One creative way to do that is by adding animations to the various graphics on a slide.  This slide has 4 different graphics, and, when you view the slideshow, you will see that you can click to reveal the next graphic.  Similarly, as you review the main topics in your presentation, you may want each point to show up when you are addressing that topic. </a:t>
            </a:r>
          </a:p>
          <a:p>
            <a:endParaRPr lang="en-US" dirty="0">
              <a:latin typeface="Segoe UI" panose="020B0502040204020203" pitchFamily="34" charset="0"/>
              <a:cs typeface="Segoe UI" panose="020B0502040204020203" pitchFamily="34" charset="0"/>
            </a:endParaRPr>
          </a:p>
          <a:p>
            <a:r>
              <a:rPr lang="en-US" b="1" dirty="0">
                <a:latin typeface="Segoe UI" panose="020B0502040204020203" pitchFamily="34" charset="0"/>
                <a:cs typeface="Segoe UI" panose="020B0502040204020203" pitchFamily="34" charset="0"/>
              </a:rPr>
              <a:t>Add animation to images and graphics: </a:t>
            </a:r>
          </a:p>
          <a:p>
            <a:pPr marL="228600" indent="-228600">
              <a:buAutoNum type="arabicPeriod"/>
            </a:pPr>
            <a:r>
              <a:rPr lang="en-US" dirty="0">
                <a:latin typeface="Segoe UI" panose="020B0502040204020203" pitchFamily="34" charset="0"/>
                <a:cs typeface="Segoe UI" panose="020B0502040204020203" pitchFamily="34" charset="0"/>
              </a:rPr>
              <a:t>Select your image or graphic.</a:t>
            </a:r>
          </a:p>
          <a:p>
            <a:pPr marL="228600" indent="-228600">
              <a:buAutoNum type="arabicPeriod"/>
            </a:pPr>
            <a:r>
              <a:rPr lang="en-US" dirty="0">
                <a:latin typeface="Segoe UI" panose="020B0502040204020203" pitchFamily="34" charset="0"/>
                <a:cs typeface="Segoe UI" panose="020B0502040204020203" pitchFamily="34" charset="0"/>
              </a:rPr>
              <a:t>Click on the Animations tab.</a:t>
            </a:r>
          </a:p>
          <a:p>
            <a:pPr marL="228600" indent="-228600">
              <a:buAutoNum type="arabicPeriod"/>
            </a:pPr>
            <a:r>
              <a:rPr lang="en-US" dirty="0">
                <a:latin typeface="Segoe UI" panose="020B0502040204020203" pitchFamily="34" charset="0"/>
                <a:cs typeface="Segoe UI" panose="020B0502040204020203" pitchFamily="34" charset="0"/>
              </a:rPr>
              <a:t>Choose from the options.  The animation for this slide is “Split”.  The drop-down menu in the Animation section gives even more animations you can use.</a:t>
            </a:r>
          </a:p>
          <a:p>
            <a:pPr marL="228600" indent="-228600">
              <a:buAutoNum type="arabicPeriod"/>
            </a:pPr>
            <a:r>
              <a:rPr lang="en-US" dirty="0">
                <a:latin typeface="Segoe UI" panose="020B0502040204020203" pitchFamily="34" charset="0"/>
                <a:cs typeface="Segoe UI" panose="020B0502040204020203" pitchFamily="34" charset="0"/>
              </a:rPr>
              <a:t>If you have multiple graphics or images, you will see a number appear next to it that notes the order of the animations.</a:t>
            </a:r>
          </a:p>
          <a:p>
            <a:pPr marL="228600" indent="-228600">
              <a:buAutoNum type="arabicPeriod"/>
            </a:pPr>
            <a:endParaRPr lang="en-US" b="1" dirty="0">
              <a:latin typeface="Segoe UI" panose="020B0502040204020203" pitchFamily="34" charset="0"/>
              <a:cs typeface="Segoe UI" panose="020B0502040204020203" pitchFamily="34" charset="0"/>
            </a:endParaRPr>
          </a:p>
          <a:p>
            <a:pPr marL="0" indent="0">
              <a:buNone/>
            </a:pPr>
            <a:r>
              <a:rPr lang="en-US" b="1" dirty="0">
                <a:latin typeface="Segoe UI" panose="020B0502040204020203" pitchFamily="34" charset="0"/>
                <a:cs typeface="Segoe UI" panose="020B0502040204020203" pitchFamily="34" charset="0"/>
              </a:rPr>
              <a:t>Note: You will want to choose the animations carefully.  You do not want to make your audience dizzy from your presentation.</a:t>
            </a:r>
          </a:p>
        </p:txBody>
      </p:sp>
      <p:sp>
        <p:nvSpPr>
          <p:cNvPr id="4" name="Slide Number Placeholder 3"/>
          <p:cNvSpPr>
            <a:spLocks noGrp="1"/>
          </p:cNvSpPr>
          <p:nvPr>
            <p:ph type="sldNum" sz="quarter" idx="10"/>
          </p:nvPr>
        </p:nvSpPr>
        <p:spPr/>
        <p:txBody>
          <a:bodyPr/>
          <a:lstStyle/>
          <a:p>
            <a:fld id="{BC849E9A-41F7-4779-A581-48A7C374A227}" type="slidenum">
              <a:rPr lang="en-US" smtClean="0"/>
              <a:t>42</a:t>
            </a:fld>
            <a:endParaRPr lang="en-US" dirty="0"/>
          </a:p>
        </p:txBody>
      </p:sp>
    </p:spTree>
    <p:extLst>
      <p:ext uri="{BB962C8B-B14F-4D97-AF65-F5344CB8AC3E}">
        <p14:creationId xmlns:p14="http://schemas.microsoft.com/office/powerpoint/2010/main" val="644202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After you’ve done your research, it’s time to put your presentation together.  The first step in the process is to introduce the topic.  This is a great time to connect your topic to something that your audience can relate.  In other words, why should they listen to all the information you will be sharing in your research presentation?  What is in it for them?  You may also want to include a graphic or image to grab their attention.</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Feel free to duplicate this slide by right-clicking on this slide in the slides pane to the left and select </a:t>
            </a:r>
            <a:r>
              <a:rPr lang="en-US" b="1" dirty="0">
                <a:latin typeface="Segoe UI" panose="020B0502040204020203" pitchFamily="34" charset="0"/>
                <a:cs typeface="Segoe UI" panose="020B0502040204020203" pitchFamily="34" charset="0"/>
              </a:rPr>
              <a:t>Duplicate Slide</a:t>
            </a:r>
            <a:r>
              <a:rPr lang="en-US" dirty="0">
                <a:latin typeface="Segoe UI" panose="020B0502040204020203" pitchFamily="34" charset="0"/>
                <a:cs typeface="Segoe UI" panose="020B0502040204020203" pitchFamily="34" charset="0"/>
              </a:rPr>
              <a:t>.</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The next step in your presentation is to state your claim or topic clearly.  Your teacher may even call this your thesis.  As you state your thesis, you may find that this layout is not the best layout for your claim or topic.  You can change the layout by clicking the drop-down menu next to the </a:t>
            </a:r>
            <a:r>
              <a:rPr lang="en-US" b="1" dirty="0">
                <a:latin typeface="Segoe UI" panose="020B0502040204020203" pitchFamily="34" charset="0"/>
                <a:cs typeface="Segoe UI" panose="020B0502040204020203" pitchFamily="34" charset="0"/>
              </a:rPr>
              <a:t>Layout</a:t>
            </a:r>
            <a:r>
              <a:rPr lang="en-US" dirty="0">
                <a:latin typeface="Segoe UI" panose="020B0502040204020203" pitchFamily="34" charset="0"/>
                <a:cs typeface="Segoe UI" panose="020B0502040204020203" pitchFamily="34" charset="0"/>
              </a:rPr>
              <a:t> in the </a:t>
            </a:r>
            <a:r>
              <a:rPr lang="en-US" b="1" dirty="0">
                <a:latin typeface="Segoe UI" panose="020B0502040204020203" pitchFamily="34" charset="0"/>
                <a:cs typeface="Segoe UI" panose="020B0502040204020203" pitchFamily="34" charset="0"/>
              </a:rPr>
              <a:t>Slides</a:t>
            </a:r>
            <a:r>
              <a:rPr lang="en-US" dirty="0">
                <a:latin typeface="Segoe UI" panose="020B0502040204020203" pitchFamily="34" charset="0"/>
                <a:cs typeface="Segoe UI" panose="020B0502040204020203" pitchFamily="34" charset="0"/>
              </a:rPr>
              <a:t> menu section.  You can choose </a:t>
            </a:r>
            <a:r>
              <a:rPr lang="en-US" b="1" dirty="0">
                <a:latin typeface="Segoe UI" panose="020B0502040204020203" pitchFamily="34" charset="0"/>
                <a:cs typeface="Segoe UI" panose="020B0502040204020203" pitchFamily="34" charset="0"/>
              </a:rPr>
              <a:t>Two Content</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Comparison</a:t>
            </a:r>
            <a:r>
              <a:rPr lang="en-US" dirty="0">
                <a:latin typeface="Segoe UI" panose="020B0502040204020203" pitchFamily="34" charset="0"/>
                <a:cs typeface="Segoe UI" panose="020B0502040204020203" pitchFamily="34" charset="0"/>
              </a:rPr>
              <a:t>, or </a:t>
            </a:r>
            <a:r>
              <a:rPr lang="en-US" b="1" dirty="0">
                <a:latin typeface="Segoe UI" panose="020B0502040204020203" pitchFamily="34" charset="0"/>
                <a:cs typeface="Segoe UI" panose="020B0502040204020203" pitchFamily="34" charset="0"/>
              </a:rPr>
              <a:t>Picture with Caption</a:t>
            </a:r>
            <a:r>
              <a:rPr lang="en-US" dirty="0">
                <a:latin typeface="Segoe UI" panose="020B0502040204020203" pitchFamily="34" charset="0"/>
                <a:cs typeface="Segoe UI" panose="020B0502040204020203" pitchFamily="34" charset="0"/>
              </a:rPr>
              <a:t>.  </a:t>
            </a:r>
            <a:r>
              <a:rPr lang="en-US" i="1" dirty="0">
                <a:latin typeface="Segoe UI" panose="020B0502040204020203" pitchFamily="34" charset="0"/>
                <a:cs typeface="Segoe UI" panose="020B0502040204020203" pitchFamily="34" charset="0"/>
              </a:rPr>
              <a:t>Note: A different layout might change the look of the icons on this page.</a:t>
            </a:r>
          </a:p>
          <a:p>
            <a:endParaRPr lang="en-US" i="1" dirty="0">
              <a:latin typeface="Segoe UI" panose="020B0502040204020203" pitchFamily="34" charset="0"/>
              <a:cs typeface="Segoe UI" panose="020B0502040204020203" pitchFamily="34" charset="0"/>
            </a:endParaRPr>
          </a:p>
          <a:p>
            <a:r>
              <a:rPr lang="en-US" i="0" dirty="0">
                <a:latin typeface="Segoe UI" panose="020B0502040204020203" pitchFamily="34" charset="0"/>
                <a:cs typeface="Segoe UI" panose="020B0502040204020203" pitchFamily="34" charset="0"/>
              </a:rPr>
              <a:t>You will also want to state your facts.  You have done the research now share some of the interesting facts with your audience.  Facts do not have to be boring; you can communicate facts in a variety of ways by going to the Insert Tab.  In the Insert tab you can: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t>
            </a:r>
            <a:r>
              <a:rPr lang="en-US" b="1" i="0" dirty="0">
                <a:latin typeface="Segoe UI" panose="020B0502040204020203" pitchFamily="34" charset="0"/>
                <a:cs typeface="Segoe UI" panose="020B0502040204020203" pitchFamily="34" charset="0"/>
              </a:rPr>
              <a:t>pictures</a:t>
            </a:r>
            <a:r>
              <a:rPr lang="en-US" i="0" dirty="0">
                <a:latin typeface="Segoe UI" panose="020B0502040204020203" pitchFamily="34" charset="0"/>
                <a:cs typeface="Segoe UI" panose="020B0502040204020203" pitchFamily="34" charset="0"/>
              </a:rPr>
              <a:t> from your computer or </a:t>
            </a:r>
            <a:r>
              <a:rPr lang="en-US" b="1" i="0" dirty="0">
                <a:latin typeface="Segoe UI" panose="020B0502040204020203" pitchFamily="34" charset="0"/>
                <a:cs typeface="Segoe UI" panose="020B0502040204020203" pitchFamily="34" charset="0"/>
              </a:rPr>
              <a:t>online</a:t>
            </a:r>
            <a:r>
              <a:rPr lang="en-US" i="0" dirty="0">
                <a:latin typeface="Segoe UI" panose="020B0502040204020203" pitchFamily="34" charset="0"/>
                <a:cs typeface="Segoe UI" panose="020B0502040204020203" pitchFamily="34" charset="0"/>
              </a:rPr>
              <a: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Add a </a:t>
            </a:r>
            <a:r>
              <a:rPr lang="en-US" b="1" i="0" dirty="0">
                <a:latin typeface="Segoe UI" panose="020B0502040204020203" pitchFamily="34" charset="0"/>
                <a:cs typeface="Segoe UI" panose="020B0502040204020203" pitchFamily="34" charset="0"/>
              </a:rPr>
              <a:t>chart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Create some </a:t>
            </a:r>
            <a:r>
              <a:rPr lang="en-US" b="1" i="0" dirty="0">
                <a:latin typeface="Segoe UI" panose="020B0502040204020203" pitchFamily="34" charset="0"/>
                <a:cs typeface="Segoe UI" panose="020B0502040204020203" pitchFamily="34" charset="0"/>
              </a:rPr>
              <a:t>SmartArt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 variety of icons to help your facts come to life.  Note: You can change the color of the icons by selecting the icon and then click on the </a:t>
            </a:r>
            <a:r>
              <a:rPr lang="en-US" b="1" i="0" dirty="0">
                <a:latin typeface="Segoe UI" panose="020B0502040204020203" pitchFamily="34" charset="0"/>
                <a:cs typeface="Segoe UI" panose="020B0502040204020203" pitchFamily="34" charset="0"/>
              </a:rPr>
              <a:t>Format</a:t>
            </a:r>
            <a:r>
              <a:rPr lang="en-US" i="0" dirty="0">
                <a:latin typeface="Segoe UI" panose="020B0502040204020203" pitchFamily="34" charset="0"/>
                <a:cs typeface="Segoe UI" panose="020B0502040204020203" pitchFamily="34" charset="0"/>
              </a:rPr>
              <a:t> tab and then </a:t>
            </a:r>
            <a:r>
              <a:rPr lang="en-US" b="1" i="0" dirty="0">
                <a:latin typeface="Segoe UI" panose="020B0502040204020203" pitchFamily="34" charset="0"/>
                <a:cs typeface="Segoe UI" panose="020B0502040204020203" pitchFamily="34" charset="0"/>
              </a:rPr>
              <a:t>Graphics Fill</a:t>
            </a:r>
            <a:r>
              <a:rPr lang="en-US" i="0" dirty="0">
                <a:latin typeface="Segoe UI" panose="020B0502040204020203" pitchFamily="34" charset="0"/>
                <a:cs typeface="Segoe UI" panose="020B0502040204020203" pitchFamily="34" charset="0"/>
              </a:rPr>
              <a:t>.  From there, you will choose a color from the list or choose </a:t>
            </a:r>
            <a:r>
              <a:rPr lang="en-US" b="1" i="0" dirty="0">
                <a:latin typeface="Segoe UI" panose="020B0502040204020203" pitchFamily="34" charset="0"/>
                <a:cs typeface="Segoe UI" panose="020B0502040204020203" pitchFamily="34" charset="0"/>
              </a:rPr>
              <a:t>More Fill Colors </a:t>
            </a:r>
            <a:r>
              <a:rPr lang="en-US" i="0" dirty="0">
                <a:latin typeface="Segoe UI" panose="020B0502040204020203" pitchFamily="34" charset="0"/>
                <a:cs typeface="Segoe UI" panose="020B0502040204020203" pitchFamily="34" charset="0"/>
              </a:rPr>
              <a:t>to give you more options.</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Since this research presentation is a result of your hard work and searching, you want to make sure you support the claims or points in your presentation with facts from your research findings.  Make sure you give the author proper credit for helping you share your ideas.  If one of your sources has a video that is relevant to your topic, you can add the video as added support.  Keep in mind the length of the video and the amount of time you have for your presentation.  For a 5 minute speech, the video should be no longer than 30 seconds.  </a:t>
            </a:r>
          </a:p>
          <a:p>
            <a:endParaRPr lang="en-US" dirty="0">
              <a:latin typeface="Segoe UI" panose="020B0502040204020203" pitchFamily="34" charset="0"/>
              <a:cs typeface="Segoe UI" panose="020B0502040204020203" pitchFamily="34" charset="0"/>
            </a:endParaRPr>
          </a:p>
          <a:p>
            <a:r>
              <a:rPr lang="en-US" b="1" i="1" dirty="0">
                <a:latin typeface="Segoe UI" panose="020B0502040204020203" pitchFamily="34" charset="0"/>
                <a:cs typeface="Segoe UI" panose="020B0502040204020203" pitchFamily="34" charset="0"/>
              </a:rPr>
              <a:t>Questions to consider: </a:t>
            </a:r>
          </a:p>
          <a:p>
            <a:pPr marL="228600" indent="-228600">
              <a:buAutoNum type="arabicPeriod"/>
            </a:pPr>
            <a:r>
              <a:rPr lang="en-US" dirty="0">
                <a:latin typeface="Segoe UI" panose="020B0502040204020203" pitchFamily="34" charset="0"/>
                <a:cs typeface="Segoe UI" panose="020B0502040204020203" pitchFamily="34" charset="0"/>
              </a:rPr>
              <a:t>How will you state the author of the source?</a:t>
            </a:r>
          </a:p>
          <a:p>
            <a:pPr marL="228600" indent="-228600">
              <a:buAutoNum type="arabicPeriod"/>
            </a:pPr>
            <a:r>
              <a:rPr lang="en-US" dirty="0">
                <a:latin typeface="Segoe UI" panose="020B0502040204020203" pitchFamily="34" charset="0"/>
                <a:cs typeface="Segoe UI" panose="020B0502040204020203" pitchFamily="34" charset="0"/>
              </a:rPr>
              <a:t>Will you need to cite the source on the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Segoe UI" panose="020B0502040204020203" pitchFamily="34" charset="0"/>
                <a:cs typeface="Segoe UI" panose="020B0502040204020203" pitchFamily="34" charset="0"/>
              </a:rPr>
              <a:t>What are some ways you can engage your audience so they feel like they are a part of the presentation?  Some ideas to consider is by taking a quick poll like: by a show of hands, how many of you think school uniforms are a way to cut down on bullying?  Another suggestion is to have them hold up a certain number of fingers to see if they agree or disagree.  Finally, you can share a story that the audience can relate to that makes them laugh.</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After all the applause, your audience may have some questions.  Be prepared to answer some of their questions by making a list of questions you think they might ask. You may also want to share the presentation with them by providing the link to your presentation, if they want more information.</a:t>
            </a:r>
          </a:p>
        </p:txBody>
      </p:sp>
      <p:sp>
        <p:nvSpPr>
          <p:cNvPr id="4" name="Slide Number Placeholder 3"/>
          <p:cNvSpPr>
            <a:spLocks noGrp="1"/>
          </p:cNvSpPr>
          <p:nvPr>
            <p:ph type="sldNum" sz="quarter" idx="10"/>
          </p:nvPr>
        </p:nvSpPr>
        <p:spPr/>
        <p:txBody>
          <a:bodyPr/>
          <a:lstStyle/>
          <a:p>
            <a:fld id="{BC849E9A-41F7-4779-A581-48A7C374A227}" type="slidenum">
              <a:rPr lang="en-US" smtClean="0"/>
              <a:t>5</a:t>
            </a:fld>
            <a:endParaRPr lang="en-US" dirty="0"/>
          </a:p>
        </p:txBody>
      </p:sp>
    </p:spTree>
    <p:extLst>
      <p:ext uri="{BB962C8B-B14F-4D97-AF65-F5344CB8AC3E}">
        <p14:creationId xmlns:p14="http://schemas.microsoft.com/office/powerpoint/2010/main" val="2633665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After you’ve done your research, it’s time to put your presentation together.  The first step in the process is to introduce the topic.  This is a great time to connect your topic to something that your audience can relate.  In other words, why should they listen to all the information you will be sharing in your research presentation?  What is in it for them?  You may also want to include a graphic or image to grab their attention.</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Feel free to duplicate this slide by right-clicking on this slide in the slides pane to the left and select </a:t>
            </a:r>
            <a:r>
              <a:rPr lang="en-US" b="1" dirty="0">
                <a:latin typeface="Segoe UI" panose="020B0502040204020203" pitchFamily="34" charset="0"/>
                <a:cs typeface="Segoe UI" panose="020B0502040204020203" pitchFamily="34" charset="0"/>
              </a:rPr>
              <a:t>Duplicate Slide</a:t>
            </a:r>
            <a:r>
              <a:rPr lang="en-US" dirty="0">
                <a:latin typeface="Segoe UI" panose="020B0502040204020203" pitchFamily="34" charset="0"/>
                <a:cs typeface="Segoe UI" panose="020B0502040204020203" pitchFamily="34" charset="0"/>
              </a:rPr>
              <a:t>.</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The next step in your presentation is to state your claim or topic clearly.  Your teacher may even call this your thesis.  As you state your thesis, you may find that this layout is not the best layout for your claim or topic.  You can change the layout by clicking the drop-down menu next to the </a:t>
            </a:r>
            <a:r>
              <a:rPr lang="en-US" b="1" dirty="0">
                <a:latin typeface="Segoe UI" panose="020B0502040204020203" pitchFamily="34" charset="0"/>
                <a:cs typeface="Segoe UI" panose="020B0502040204020203" pitchFamily="34" charset="0"/>
              </a:rPr>
              <a:t>Layout</a:t>
            </a:r>
            <a:r>
              <a:rPr lang="en-US" dirty="0">
                <a:latin typeface="Segoe UI" panose="020B0502040204020203" pitchFamily="34" charset="0"/>
                <a:cs typeface="Segoe UI" panose="020B0502040204020203" pitchFamily="34" charset="0"/>
              </a:rPr>
              <a:t> in the </a:t>
            </a:r>
            <a:r>
              <a:rPr lang="en-US" b="1" dirty="0">
                <a:latin typeface="Segoe UI" panose="020B0502040204020203" pitchFamily="34" charset="0"/>
                <a:cs typeface="Segoe UI" panose="020B0502040204020203" pitchFamily="34" charset="0"/>
              </a:rPr>
              <a:t>Slides</a:t>
            </a:r>
            <a:r>
              <a:rPr lang="en-US" dirty="0">
                <a:latin typeface="Segoe UI" panose="020B0502040204020203" pitchFamily="34" charset="0"/>
                <a:cs typeface="Segoe UI" panose="020B0502040204020203" pitchFamily="34" charset="0"/>
              </a:rPr>
              <a:t> menu section.  You can choose </a:t>
            </a:r>
            <a:r>
              <a:rPr lang="en-US" b="1" dirty="0">
                <a:latin typeface="Segoe UI" panose="020B0502040204020203" pitchFamily="34" charset="0"/>
                <a:cs typeface="Segoe UI" panose="020B0502040204020203" pitchFamily="34" charset="0"/>
              </a:rPr>
              <a:t>Two Content</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Comparison</a:t>
            </a:r>
            <a:r>
              <a:rPr lang="en-US" dirty="0">
                <a:latin typeface="Segoe UI" panose="020B0502040204020203" pitchFamily="34" charset="0"/>
                <a:cs typeface="Segoe UI" panose="020B0502040204020203" pitchFamily="34" charset="0"/>
              </a:rPr>
              <a:t>, or </a:t>
            </a:r>
            <a:r>
              <a:rPr lang="en-US" b="1" dirty="0">
                <a:latin typeface="Segoe UI" panose="020B0502040204020203" pitchFamily="34" charset="0"/>
                <a:cs typeface="Segoe UI" panose="020B0502040204020203" pitchFamily="34" charset="0"/>
              </a:rPr>
              <a:t>Picture with Caption</a:t>
            </a:r>
            <a:r>
              <a:rPr lang="en-US" dirty="0">
                <a:latin typeface="Segoe UI" panose="020B0502040204020203" pitchFamily="34" charset="0"/>
                <a:cs typeface="Segoe UI" panose="020B0502040204020203" pitchFamily="34" charset="0"/>
              </a:rPr>
              <a:t>.  </a:t>
            </a:r>
            <a:r>
              <a:rPr lang="en-US" i="1" dirty="0">
                <a:latin typeface="Segoe UI" panose="020B0502040204020203" pitchFamily="34" charset="0"/>
                <a:cs typeface="Segoe UI" panose="020B0502040204020203" pitchFamily="34" charset="0"/>
              </a:rPr>
              <a:t>Note: A different layout might change the look of the icons on this page.</a:t>
            </a:r>
          </a:p>
          <a:p>
            <a:endParaRPr lang="en-US" i="1" dirty="0">
              <a:latin typeface="Segoe UI" panose="020B0502040204020203" pitchFamily="34" charset="0"/>
              <a:cs typeface="Segoe UI" panose="020B0502040204020203" pitchFamily="34" charset="0"/>
            </a:endParaRPr>
          </a:p>
          <a:p>
            <a:r>
              <a:rPr lang="en-US" i="0" dirty="0">
                <a:latin typeface="Segoe UI" panose="020B0502040204020203" pitchFamily="34" charset="0"/>
                <a:cs typeface="Segoe UI" panose="020B0502040204020203" pitchFamily="34" charset="0"/>
              </a:rPr>
              <a:t>You will also want to state your facts.  You have done the research now share some of the interesting facts with your audience.  Facts do not have to be boring; you can communicate facts in a variety of ways by going to the Insert Tab.  In the Insert tab you can: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t>
            </a:r>
            <a:r>
              <a:rPr lang="en-US" b="1" i="0" dirty="0">
                <a:latin typeface="Segoe UI" panose="020B0502040204020203" pitchFamily="34" charset="0"/>
                <a:cs typeface="Segoe UI" panose="020B0502040204020203" pitchFamily="34" charset="0"/>
              </a:rPr>
              <a:t>pictures</a:t>
            </a:r>
            <a:r>
              <a:rPr lang="en-US" i="0" dirty="0">
                <a:latin typeface="Segoe UI" panose="020B0502040204020203" pitchFamily="34" charset="0"/>
                <a:cs typeface="Segoe UI" panose="020B0502040204020203" pitchFamily="34" charset="0"/>
              </a:rPr>
              <a:t> from your computer or </a:t>
            </a:r>
            <a:r>
              <a:rPr lang="en-US" b="1" i="0" dirty="0">
                <a:latin typeface="Segoe UI" panose="020B0502040204020203" pitchFamily="34" charset="0"/>
                <a:cs typeface="Segoe UI" panose="020B0502040204020203" pitchFamily="34" charset="0"/>
              </a:rPr>
              <a:t>online</a:t>
            </a:r>
            <a:r>
              <a:rPr lang="en-US" i="0" dirty="0">
                <a:latin typeface="Segoe UI" panose="020B0502040204020203" pitchFamily="34" charset="0"/>
                <a:cs typeface="Segoe UI" panose="020B0502040204020203" pitchFamily="34" charset="0"/>
              </a:rPr>
              <a: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Add a </a:t>
            </a:r>
            <a:r>
              <a:rPr lang="en-US" b="1" i="0" dirty="0">
                <a:latin typeface="Segoe UI" panose="020B0502040204020203" pitchFamily="34" charset="0"/>
                <a:cs typeface="Segoe UI" panose="020B0502040204020203" pitchFamily="34" charset="0"/>
              </a:rPr>
              <a:t>chart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Create some </a:t>
            </a:r>
            <a:r>
              <a:rPr lang="en-US" b="1" i="0" dirty="0">
                <a:latin typeface="Segoe UI" panose="020B0502040204020203" pitchFamily="34" charset="0"/>
                <a:cs typeface="Segoe UI" panose="020B0502040204020203" pitchFamily="34" charset="0"/>
              </a:rPr>
              <a:t>SmartArt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 variety of icons to help your facts come to life.  Note: You can change the color of the icons by selecting the icon and then click on the </a:t>
            </a:r>
            <a:r>
              <a:rPr lang="en-US" b="1" i="0" dirty="0">
                <a:latin typeface="Segoe UI" panose="020B0502040204020203" pitchFamily="34" charset="0"/>
                <a:cs typeface="Segoe UI" panose="020B0502040204020203" pitchFamily="34" charset="0"/>
              </a:rPr>
              <a:t>Format</a:t>
            </a:r>
            <a:r>
              <a:rPr lang="en-US" i="0" dirty="0">
                <a:latin typeface="Segoe UI" panose="020B0502040204020203" pitchFamily="34" charset="0"/>
                <a:cs typeface="Segoe UI" panose="020B0502040204020203" pitchFamily="34" charset="0"/>
              </a:rPr>
              <a:t> tab and then </a:t>
            </a:r>
            <a:r>
              <a:rPr lang="en-US" b="1" i="0" dirty="0">
                <a:latin typeface="Segoe UI" panose="020B0502040204020203" pitchFamily="34" charset="0"/>
                <a:cs typeface="Segoe UI" panose="020B0502040204020203" pitchFamily="34" charset="0"/>
              </a:rPr>
              <a:t>Graphics Fill</a:t>
            </a:r>
            <a:r>
              <a:rPr lang="en-US" i="0" dirty="0">
                <a:latin typeface="Segoe UI" panose="020B0502040204020203" pitchFamily="34" charset="0"/>
                <a:cs typeface="Segoe UI" panose="020B0502040204020203" pitchFamily="34" charset="0"/>
              </a:rPr>
              <a:t>.  From there, you will choose a color from the list or choose </a:t>
            </a:r>
            <a:r>
              <a:rPr lang="en-US" b="1" i="0" dirty="0">
                <a:latin typeface="Segoe UI" panose="020B0502040204020203" pitchFamily="34" charset="0"/>
                <a:cs typeface="Segoe UI" panose="020B0502040204020203" pitchFamily="34" charset="0"/>
              </a:rPr>
              <a:t>More Fill Colors </a:t>
            </a:r>
            <a:r>
              <a:rPr lang="en-US" i="0" dirty="0">
                <a:latin typeface="Segoe UI" panose="020B0502040204020203" pitchFamily="34" charset="0"/>
                <a:cs typeface="Segoe UI" panose="020B0502040204020203" pitchFamily="34" charset="0"/>
              </a:rPr>
              <a:t>to give you more options.</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Since this research presentation is a result of your hard work and searching, you want to make sure you support the claims or points in your presentation with facts from your research findings.  Make sure you give the author proper credit for helping you share your ideas.  If one of your sources has a video that is relevant to your topic, you can add the video as added support.  Keep in mind the length of the video and the amount of time you have for your presentation.  For a 5 minute speech, the video should be no longer than 30 seconds.  </a:t>
            </a:r>
          </a:p>
          <a:p>
            <a:endParaRPr lang="en-US" dirty="0">
              <a:latin typeface="Segoe UI" panose="020B0502040204020203" pitchFamily="34" charset="0"/>
              <a:cs typeface="Segoe UI" panose="020B0502040204020203" pitchFamily="34" charset="0"/>
            </a:endParaRPr>
          </a:p>
          <a:p>
            <a:r>
              <a:rPr lang="en-US" b="1" i="1" dirty="0">
                <a:latin typeface="Segoe UI" panose="020B0502040204020203" pitchFamily="34" charset="0"/>
                <a:cs typeface="Segoe UI" panose="020B0502040204020203" pitchFamily="34" charset="0"/>
              </a:rPr>
              <a:t>Questions to consider: </a:t>
            </a:r>
          </a:p>
          <a:p>
            <a:pPr marL="228600" indent="-228600">
              <a:buAutoNum type="arabicPeriod"/>
            </a:pPr>
            <a:r>
              <a:rPr lang="en-US" dirty="0">
                <a:latin typeface="Segoe UI" panose="020B0502040204020203" pitchFamily="34" charset="0"/>
                <a:cs typeface="Segoe UI" panose="020B0502040204020203" pitchFamily="34" charset="0"/>
              </a:rPr>
              <a:t>How will you state the author of the source?</a:t>
            </a:r>
          </a:p>
          <a:p>
            <a:pPr marL="228600" indent="-228600">
              <a:buAutoNum type="arabicPeriod"/>
            </a:pPr>
            <a:r>
              <a:rPr lang="en-US" dirty="0">
                <a:latin typeface="Segoe UI" panose="020B0502040204020203" pitchFamily="34" charset="0"/>
                <a:cs typeface="Segoe UI" panose="020B0502040204020203" pitchFamily="34" charset="0"/>
              </a:rPr>
              <a:t>Will you need to cite the source on the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Segoe UI" panose="020B0502040204020203" pitchFamily="34" charset="0"/>
                <a:cs typeface="Segoe UI" panose="020B0502040204020203" pitchFamily="34" charset="0"/>
              </a:rPr>
              <a:t>What are some ways you can engage your audience so they feel like they are a part of the presentation?  Some ideas to consider is by taking a quick poll like: by a show of hands, how many of you think school uniforms are a way to cut down on bullying?  Another suggestion is to have them hold up a certain number of fingers to see if they agree or disagree.  Finally, you can share a story that the audience can relate to that makes them laugh.</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After all the applause, your audience may have some questions.  Be prepared to answer some of their questions by making a list of questions you think they might ask. You may also want to share the presentation with them by providing the link to your presentation, if they want more information.</a:t>
            </a:r>
          </a:p>
        </p:txBody>
      </p:sp>
      <p:sp>
        <p:nvSpPr>
          <p:cNvPr id="4" name="Slide Number Placeholder 3"/>
          <p:cNvSpPr>
            <a:spLocks noGrp="1"/>
          </p:cNvSpPr>
          <p:nvPr>
            <p:ph type="sldNum" sz="quarter" idx="10"/>
          </p:nvPr>
        </p:nvSpPr>
        <p:spPr/>
        <p:txBody>
          <a:bodyPr/>
          <a:lstStyle/>
          <a:p>
            <a:fld id="{BC849E9A-41F7-4779-A581-48A7C374A227}" type="slidenum">
              <a:rPr lang="en-US" smtClean="0"/>
              <a:t>7</a:t>
            </a:fld>
            <a:endParaRPr lang="en-US" dirty="0"/>
          </a:p>
        </p:txBody>
      </p:sp>
    </p:spTree>
    <p:extLst>
      <p:ext uri="{BB962C8B-B14F-4D97-AF65-F5344CB8AC3E}">
        <p14:creationId xmlns:p14="http://schemas.microsoft.com/office/powerpoint/2010/main" val="28119464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After you’ve done your research, it’s time to put your presentation together.  The first step in the process is to introduce the topic.  This is a great time to connect your topic to something that your audience can relate.  In other words, why should they listen to all the information you will be sharing in your research presentation?  What is in it for them?  You may also want to include a graphic or image to grab their attention.</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Feel free to duplicate this slide by right-clicking on this slide in the slides pane to the left and select </a:t>
            </a:r>
            <a:r>
              <a:rPr lang="en-US" b="1" dirty="0">
                <a:latin typeface="Segoe UI" panose="020B0502040204020203" pitchFamily="34" charset="0"/>
                <a:cs typeface="Segoe UI" panose="020B0502040204020203" pitchFamily="34" charset="0"/>
              </a:rPr>
              <a:t>Duplicate Slide</a:t>
            </a:r>
            <a:r>
              <a:rPr lang="en-US" dirty="0">
                <a:latin typeface="Segoe UI" panose="020B0502040204020203" pitchFamily="34" charset="0"/>
                <a:cs typeface="Segoe UI" panose="020B0502040204020203" pitchFamily="34" charset="0"/>
              </a:rPr>
              <a:t>.</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The next step in your presentation is to state your claim or topic clearly.  Your teacher may even call this your thesis.  As you state your thesis, you may find that this layout is not the best layout for your claim or topic.  You can change the layout by clicking the drop-down menu next to the </a:t>
            </a:r>
            <a:r>
              <a:rPr lang="en-US" b="1" dirty="0">
                <a:latin typeface="Segoe UI" panose="020B0502040204020203" pitchFamily="34" charset="0"/>
                <a:cs typeface="Segoe UI" panose="020B0502040204020203" pitchFamily="34" charset="0"/>
              </a:rPr>
              <a:t>Layout</a:t>
            </a:r>
            <a:r>
              <a:rPr lang="en-US" dirty="0">
                <a:latin typeface="Segoe UI" panose="020B0502040204020203" pitchFamily="34" charset="0"/>
                <a:cs typeface="Segoe UI" panose="020B0502040204020203" pitchFamily="34" charset="0"/>
              </a:rPr>
              <a:t> in the </a:t>
            </a:r>
            <a:r>
              <a:rPr lang="en-US" b="1" dirty="0">
                <a:latin typeface="Segoe UI" panose="020B0502040204020203" pitchFamily="34" charset="0"/>
                <a:cs typeface="Segoe UI" panose="020B0502040204020203" pitchFamily="34" charset="0"/>
              </a:rPr>
              <a:t>Slides</a:t>
            </a:r>
            <a:r>
              <a:rPr lang="en-US" dirty="0">
                <a:latin typeface="Segoe UI" panose="020B0502040204020203" pitchFamily="34" charset="0"/>
                <a:cs typeface="Segoe UI" panose="020B0502040204020203" pitchFamily="34" charset="0"/>
              </a:rPr>
              <a:t> menu section.  You can choose </a:t>
            </a:r>
            <a:r>
              <a:rPr lang="en-US" b="1" dirty="0">
                <a:latin typeface="Segoe UI" panose="020B0502040204020203" pitchFamily="34" charset="0"/>
                <a:cs typeface="Segoe UI" panose="020B0502040204020203" pitchFamily="34" charset="0"/>
              </a:rPr>
              <a:t>Two Content</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Comparison</a:t>
            </a:r>
            <a:r>
              <a:rPr lang="en-US" dirty="0">
                <a:latin typeface="Segoe UI" panose="020B0502040204020203" pitchFamily="34" charset="0"/>
                <a:cs typeface="Segoe UI" panose="020B0502040204020203" pitchFamily="34" charset="0"/>
              </a:rPr>
              <a:t>, or </a:t>
            </a:r>
            <a:r>
              <a:rPr lang="en-US" b="1" dirty="0">
                <a:latin typeface="Segoe UI" panose="020B0502040204020203" pitchFamily="34" charset="0"/>
                <a:cs typeface="Segoe UI" panose="020B0502040204020203" pitchFamily="34" charset="0"/>
              </a:rPr>
              <a:t>Picture with Caption</a:t>
            </a:r>
            <a:r>
              <a:rPr lang="en-US" dirty="0">
                <a:latin typeface="Segoe UI" panose="020B0502040204020203" pitchFamily="34" charset="0"/>
                <a:cs typeface="Segoe UI" panose="020B0502040204020203" pitchFamily="34" charset="0"/>
              </a:rPr>
              <a:t>.  </a:t>
            </a:r>
            <a:r>
              <a:rPr lang="en-US" i="1" dirty="0">
                <a:latin typeface="Segoe UI" panose="020B0502040204020203" pitchFamily="34" charset="0"/>
                <a:cs typeface="Segoe UI" panose="020B0502040204020203" pitchFamily="34" charset="0"/>
              </a:rPr>
              <a:t>Note: A different layout might change the look of the icons on this page.</a:t>
            </a:r>
          </a:p>
          <a:p>
            <a:endParaRPr lang="en-US" i="1" dirty="0">
              <a:latin typeface="Segoe UI" panose="020B0502040204020203" pitchFamily="34" charset="0"/>
              <a:cs typeface="Segoe UI" panose="020B0502040204020203" pitchFamily="34" charset="0"/>
            </a:endParaRPr>
          </a:p>
          <a:p>
            <a:r>
              <a:rPr lang="en-US" i="0" dirty="0">
                <a:latin typeface="Segoe UI" panose="020B0502040204020203" pitchFamily="34" charset="0"/>
                <a:cs typeface="Segoe UI" panose="020B0502040204020203" pitchFamily="34" charset="0"/>
              </a:rPr>
              <a:t>You will also want to state your facts.  You have done the research now share some of the interesting facts with your audience.  Facts do not have to be boring; you can communicate facts in a variety of ways by going to the Insert Tab.  In the Insert tab you can: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t>
            </a:r>
            <a:r>
              <a:rPr lang="en-US" b="1" i="0" dirty="0">
                <a:latin typeface="Segoe UI" panose="020B0502040204020203" pitchFamily="34" charset="0"/>
                <a:cs typeface="Segoe UI" panose="020B0502040204020203" pitchFamily="34" charset="0"/>
              </a:rPr>
              <a:t>pictures</a:t>
            </a:r>
            <a:r>
              <a:rPr lang="en-US" i="0" dirty="0">
                <a:latin typeface="Segoe UI" panose="020B0502040204020203" pitchFamily="34" charset="0"/>
                <a:cs typeface="Segoe UI" panose="020B0502040204020203" pitchFamily="34" charset="0"/>
              </a:rPr>
              <a:t> from your computer or </a:t>
            </a:r>
            <a:r>
              <a:rPr lang="en-US" b="1" i="0" dirty="0">
                <a:latin typeface="Segoe UI" panose="020B0502040204020203" pitchFamily="34" charset="0"/>
                <a:cs typeface="Segoe UI" panose="020B0502040204020203" pitchFamily="34" charset="0"/>
              </a:rPr>
              <a:t>online</a:t>
            </a:r>
            <a:r>
              <a:rPr lang="en-US" i="0" dirty="0">
                <a:latin typeface="Segoe UI" panose="020B0502040204020203" pitchFamily="34" charset="0"/>
                <a:cs typeface="Segoe UI" panose="020B0502040204020203" pitchFamily="34" charset="0"/>
              </a:rPr>
              <a: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Add a </a:t>
            </a:r>
            <a:r>
              <a:rPr lang="en-US" b="1" i="0" dirty="0">
                <a:latin typeface="Segoe UI" panose="020B0502040204020203" pitchFamily="34" charset="0"/>
                <a:cs typeface="Segoe UI" panose="020B0502040204020203" pitchFamily="34" charset="0"/>
              </a:rPr>
              <a:t>chart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Create some </a:t>
            </a:r>
            <a:r>
              <a:rPr lang="en-US" b="1" i="0" dirty="0">
                <a:latin typeface="Segoe UI" panose="020B0502040204020203" pitchFamily="34" charset="0"/>
                <a:cs typeface="Segoe UI" panose="020B0502040204020203" pitchFamily="34" charset="0"/>
              </a:rPr>
              <a:t>SmartArt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 variety of icons to help your facts come to life.  Note: You can change the color of the icons by selecting the icon and then click on the </a:t>
            </a:r>
            <a:r>
              <a:rPr lang="en-US" b="1" i="0" dirty="0">
                <a:latin typeface="Segoe UI" panose="020B0502040204020203" pitchFamily="34" charset="0"/>
                <a:cs typeface="Segoe UI" panose="020B0502040204020203" pitchFamily="34" charset="0"/>
              </a:rPr>
              <a:t>Format</a:t>
            </a:r>
            <a:r>
              <a:rPr lang="en-US" i="0" dirty="0">
                <a:latin typeface="Segoe UI" panose="020B0502040204020203" pitchFamily="34" charset="0"/>
                <a:cs typeface="Segoe UI" panose="020B0502040204020203" pitchFamily="34" charset="0"/>
              </a:rPr>
              <a:t> tab and then </a:t>
            </a:r>
            <a:r>
              <a:rPr lang="en-US" b="1" i="0" dirty="0">
                <a:latin typeface="Segoe UI" panose="020B0502040204020203" pitchFamily="34" charset="0"/>
                <a:cs typeface="Segoe UI" panose="020B0502040204020203" pitchFamily="34" charset="0"/>
              </a:rPr>
              <a:t>Graphics Fill</a:t>
            </a:r>
            <a:r>
              <a:rPr lang="en-US" i="0" dirty="0">
                <a:latin typeface="Segoe UI" panose="020B0502040204020203" pitchFamily="34" charset="0"/>
                <a:cs typeface="Segoe UI" panose="020B0502040204020203" pitchFamily="34" charset="0"/>
              </a:rPr>
              <a:t>.  From there, you will choose a color from the list or choose </a:t>
            </a:r>
            <a:r>
              <a:rPr lang="en-US" b="1" i="0" dirty="0">
                <a:latin typeface="Segoe UI" panose="020B0502040204020203" pitchFamily="34" charset="0"/>
                <a:cs typeface="Segoe UI" panose="020B0502040204020203" pitchFamily="34" charset="0"/>
              </a:rPr>
              <a:t>More Fill Colors </a:t>
            </a:r>
            <a:r>
              <a:rPr lang="en-US" i="0" dirty="0">
                <a:latin typeface="Segoe UI" panose="020B0502040204020203" pitchFamily="34" charset="0"/>
                <a:cs typeface="Segoe UI" panose="020B0502040204020203" pitchFamily="34" charset="0"/>
              </a:rPr>
              <a:t>to give you more options.</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Since this research presentation is a result of your hard work and searching, you want to make sure you support the claims or points in your presentation with facts from your research findings.  Make sure you give the author proper credit for helping you share your ideas.  If one of your sources has a video that is relevant to your topic, you can add the video as added support.  Keep in mind the length of the video and the amount of time you have for your presentation.  For a 5 minute speech, the video should be no longer than 30 seconds.  </a:t>
            </a:r>
          </a:p>
          <a:p>
            <a:endParaRPr lang="en-US" dirty="0">
              <a:latin typeface="Segoe UI" panose="020B0502040204020203" pitchFamily="34" charset="0"/>
              <a:cs typeface="Segoe UI" panose="020B0502040204020203" pitchFamily="34" charset="0"/>
            </a:endParaRPr>
          </a:p>
          <a:p>
            <a:r>
              <a:rPr lang="en-US" b="1" i="1" dirty="0">
                <a:latin typeface="Segoe UI" panose="020B0502040204020203" pitchFamily="34" charset="0"/>
                <a:cs typeface="Segoe UI" panose="020B0502040204020203" pitchFamily="34" charset="0"/>
              </a:rPr>
              <a:t>Questions to consider: </a:t>
            </a:r>
          </a:p>
          <a:p>
            <a:pPr marL="228600" indent="-228600">
              <a:buAutoNum type="arabicPeriod"/>
            </a:pPr>
            <a:r>
              <a:rPr lang="en-US" dirty="0">
                <a:latin typeface="Segoe UI" panose="020B0502040204020203" pitchFamily="34" charset="0"/>
                <a:cs typeface="Segoe UI" panose="020B0502040204020203" pitchFamily="34" charset="0"/>
              </a:rPr>
              <a:t>How will you state the author of the source?</a:t>
            </a:r>
          </a:p>
          <a:p>
            <a:pPr marL="228600" indent="-228600">
              <a:buAutoNum type="arabicPeriod"/>
            </a:pPr>
            <a:r>
              <a:rPr lang="en-US" dirty="0">
                <a:latin typeface="Segoe UI" panose="020B0502040204020203" pitchFamily="34" charset="0"/>
                <a:cs typeface="Segoe UI" panose="020B0502040204020203" pitchFamily="34" charset="0"/>
              </a:rPr>
              <a:t>Will you need to cite the source on the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Segoe UI" panose="020B0502040204020203" pitchFamily="34" charset="0"/>
                <a:cs typeface="Segoe UI" panose="020B0502040204020203" pitchFamily="34" charset="0"/>
              </a:rPr>
              <a:t>What are some ways you can engage your audience so they feel like they are a part of the presentation?  Some ideas to consider is by taking a quick poll like: by a show of hands, how many of you think school uniforms are a way to cut down on bullying?  Another suggestion is to have them hold up a certain number of fingers to see if they agree or disagree.  Finally, you can share a story that the audience can relate to that makes them laugh.</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After all the applause, your audience may have some questions.  Be prepared to answer some of their questions by making a list of questions you think they might ask. You may also want to share the presentation with them by providing the link to your presentation, if they want more information.</a:t>
            </a:r>
          </a:p>
        </p:txBody>
      </p:sp>
      <p:sp>
        <p:nvSpPr>
          <p:cNvPr id="4" name="Slide Number Placeholder 3"/>
          <p:cNvSpPr>
            <a:spLocks noGrp="1"/>
          </p:cNvSpPr>
          <p:nvPr>
            <p:ph type="sldNum" sz="quarter" idx="10"/>
          </p:nvPr>
        </p:nvSpPr>
        <p:spPr/>
        <p:txBody>
          <a:bodyPr/>
          <a:lstStyle/>
          <a:p>
            <a:fld id="{BC849E9A-41F7-4779-A581-48A7C374A227}" type="slidenum">
              <a:rPr lang="en-US" smtClean="0"/>
              <a:t>8</a:t>
            </a:fld>
            <a:endParaRPr lang="en-US" dirty="0"/>
          </a:p>
        </p:txBody>
      </p:sp>
    </p:spTree>
    <p:extLst>
      <p:ext uri="{BB962C8B-B14F-4D97-AF65-F5344CB8AC3E}">
        <p14:creationId xmlns:p14="http://schemas.microsoft.com/office/powerpoint/2010/main" val="28119464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After you’ve done your research, it’s time to put your presentation together.  The first step in the process is to introduce the topic.  This is a great time to connect your topic to something that your audience can relate.  In other words, why should they listen to all the information you will be sharing in your research presentation?  What is in it for them?  You may also want to include a graphic or image to grab their attention.</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Feel free to duplicate this slide by right-clicking on this slide in the slides pane to the left and select </a:t>
            </a:r>
            <a:r>
              <a:rPr lang="en-US" b="1" dirty="0">
                <a:latin typeface="Segoe UI" panose="020B0502040204020203" pitchFamily="34" charset="0"/>
                <a:cs typeface="Segoe UI" panose="020B0502040204020203" pitchFamily="34" charset="0"/>
              </a:rPr>
              <a:t>Duplicate Slide</a:t>
            </a:r>
            <a:r>
              <a:rPr lang="en-US" dirty="0">
                <a:latin typeface="Segoe UI" panose="020B0502040204020203" pitchFamily="34" charset="0"/>
                <a:cs typeface="Segoe UI" panose="020B0502040204020203" pitchFamily="34" charset="0"/>
              </a:rPr>
              <a:t>.</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The next step in your presentation is to state your claim or topic clearly.  Your teacher may even call this your thesis.  As you state your thesis, you may find that this layout is not the best layout for your claim or topic.  You can change the layout by clicking the drop-down menu next to the </a:t>
            </a:r>
            <a:r>
              <a:rPr lang="en-US" b="1" dirty="0">
                <a:latin typeface="Segoe UI" panose="020B0502040204020203" pitchFamily="34" charset="0"/>
                <a:cs typeface="Segoe UI" panose="020B0502040204020203" pitchFamily="34" charset="0"/>
              </a:rPr>
              <a:t>Layout</a:t>
            </a:r>
            <a:r>
              <a:rPr lang="en-US" dirty="0">
                <a:latin typeface="Segoe UI" panose="020B0502040204020203" pitchFamily="34" charset="0"/>
                <a:cs typeface="Segoe UI" panose="020B0502040204020203" pitchFamily="34" charset="0"/>
              </a:rPr>
              <a:t> in the </a:t>
            </a:r>
            <a:r>
              <a:rPr lang="en-US" b="1" dirty="0">
                <a:latin typeface="Segoe UI" panose="020B0502040204020203" pitchFamily="34" charset="0"/>
                <a:cs typeface="Segoe UI" panose="020B0502040204020203" pitchFamily="34" charset="0"/>
              </a:rPr>
              <a:t>Slides</a:t>
            </a:r>
            <a:r>
              <a:rPr lang="en-US" dirty="0">
                <a:latin typeface="Segoe UI" panose="020B0502040204020203" pitchFamily="34" charset="0"/>
                <a:cs typeface="Segoe UI" panose="020B0502040204020203" pitchFamily="34" charset="0"/>
              </a:rPr>
              <a:t> menu section.  You can choose </a:t>
            </a:r>
            <a:r>
              <a:rPr lang="en-US" b="1" dirty="0">
                <a:latin typeface="Segoe UI" panose="020B0502040204020203" pitchFamily="34" charset="0"/>
                <a:cs typeface="Segoe UI" panose="020B0502040204020203" pitchFamily="34" charset="0"/>
              </a:rPr>
              <a:t>Two Content</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Comparison</a:t>
            </a:r>
            <a:r>
              <a:rPr lang="en-US" dirty="0">
                <a:latin typeface="Segoe UI" panose="020B0502040204020203" pitchFamily="34" charset="0"/>
                <a:cs typeface="Segoe UI" panose="020B0502040204020203" pitchFamily="34" charset="0"/>
              </a:rPr>
              <a:t>, or </a:t>
            </a:r>
            <a:r>
              <a:rPr lang="en-US" b="1" dirty="0">
                <a:latin typeface="Segoe UI" panose="020B0502040204020203" pitchFamily="34" charset="0"/>
                <a:cs typeface="Segoe UI" panose="020B0502040204020203" pitchFamily="34" charset="0"/>
              </a:rPr>
              <a:t>Picture with Caption</a:t>
            </a:r>
            <a:r>
              <a:rPr lang="en-US" dirty="0">
                <a:latin typeface="Segoe UI" panose="020B0502040204020203" pitchFamily="34" charset="0"/>
                <a:cs typeface="Segoe UI" panose="020B0502040204020203" pitchFamily="34" charset="0"/>
              </a:rPr>
              <a:t>.  </a:t>
            </a:r>
            <a:r>
              <a:rPr lang="en-US" i="1" dirty="0">
                <a:latin typeface="Segoe UI" panose="020B0502040204020203" pitchFamily="34" charset="0"/>
                <a:cs typeface="Segoe UI" panose="020B0502040204020203" pitchFamily="34" charset="0"/>
              </a:rPr>
              <a:t>Note: A different layout might change the look of the icons on this page.</a:t>
            </a:r>
          </a:p>
          <a:p>
            <a:endParaRPr lang="en-US" i="1" dirty="0">
              <a:latin typeface="Segoe UI" panose="020B0502040204020203" pitchFamily="34" charset="0"/>
              <a:cs typeface="Segoe UI" panose="020B0502040204020203" pitchFamily="34" charset="0"/>
            </a:endParaRPr>
          </a:p>
          <a:p>
            <a:r>
              <a:rPr lang="en-US" i="0" dirty="0">
                <a:latin typeface="Segoe UI" panose="020B0502040204020203" pitchFamily="34" charset="0"/>
                <a:cs typeface="Segoe UI" panose="020B0502040204020203" pitchFamily="34" charset="0"/>
              </a:rPr>
              <a:t>You will also want to state your facts.  You have done the research now share some of the interesting facts with your audience.  Facts do not have to be boring; you can communicate facts in a variety of ways by going to the Insert Tab.  In the Insert tab you can: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t>
            </a:r>
            <a:r>
              <a:rPr lang="en-US" b="1" i="0" dirty="0">
                <a:latin typeface="Segoe UI" panose="020B0502040204020203" pitchFamily="34" charset="0"/>
                <a:cs typeface="Segoe UI" panose="020B0502040204020203" pitchFamily="34" charset="0"/>
              </a:rPr>
              <a:t>pictures</a:t>
            </a:r>
            <a:r>
              <a:rPr lang="en-US" i="0" dirty="0">
                <a:latin typeface="Segoe UI" panose="020B0502040204020203" pitchFamily="34" charset="0"/>
                <a:cs typeface="Segoe UI" panose="020B0502040204020203" pitchFamily="34" charset="0"/>
              </a:rPr>
              <a:t> from your computer or </a:t>
            </a:r>
            <a:r>
              <a:rPr lang="en-US" b="1" i="0" dirty="0">
                <a:latin typeface="Segoe UI" panose="020B0502040204020203" pitchFamily="34" charset="0"/>
                <a:cs typeface="Segoe UI" panose="020B0502040204020203" pitchFamily="34" charset="0"/>
              </a:rPr>
              <a:t>online</a:t>
            </a:r>
            <a:r>
              <a:rPr lang="en-US" i="0" dirty="0">
                <a:latin typeface="Segoe UI" panose="020B0502040204020203" pitchFamily="34" charset="0"/>
                <a:cs typeface="Segoe UI" panose="020B0502040204020203" pitchFamily="34" charset="0"/>
              </a:rPr>
              <a: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Add a </a:t>
            </a:r>
            <a:r>
              <a:rPr lang="en-US" b="1" i="0" dirty="0">
                <a:latin typeface="Segoe UI" panose="020B0502040204020203" pitchFamily="34" charset="0"/>
                <a:cs typeface="Segoe UI" panose="020B0502040204020203" pitchFamily="34" charset="0"/>
              </a:rPr>
              <a:t>chart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Create some </a:t>
            </a:r>
            <a:r>
              <a:rPr lang="en-US" b="1" i="0" dirty="0">
                <a:latin typeface="Segoe UI" panose="020B0502040204020203" pitchFamily="34" charset="0"/>
                <a:cs typeface="Segoe UI" panose="020B0502040204020203" pitchFamily="34" charset="0"/>
              </a:rPr>
              <a:t>SmartArt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 variety of icons to help your facts come to life.  Note: You can change the color of the icons by selecting the icon and then click on the </a:t>
            </a:r>
            <a:r>
              <a:rPr lang="en-US" b="1" i="0" dirty="0">
                <a:latin typeface="Segoe UI" panose="020B0502040204020203" pitchFamily="34" charset="0"/>
                <a:cs typeface="Segoe UI" panose="020B0502040204020203" pitchFamily="34" charset="0"/>
              </a:rPr>
              <a:t>Format</a:t>
            </a:r>
            <a:r>
              <a:rPr lang="en-US" i="0" dirty="0">
                <a:latin typeface="Segoe UI" panose="020B0502040204020203" pitchFamily="34" charset="0"/>
                <a:cs typeface="Segoe UI" panose="020B0502040204020203" pitchFamily="34" charset="0"/>
              </a:rPr>
              <a:t> tab and then </a:t>
            </a:r>
            <a:r>
              <a:rPr lang="en-US" b="1" i="0" dirty="0">
                <a:latin typeface="Segoe UI" panose="020B0502040204020203" pitchFamily="34" charset="0"/>
                <a:cs typeface="Segoe UI" panose="020B0502040204020203" pitchFamily="34" charset="0"/>
              </a:rPr>
              <a:t>Graphics Fill</a:t>
            </a:r>
            <a:r>
              <a:rPr lang="en-US" i="0" dirty="0">
                <a:latin typeface="Segoe UI" panose="020B0502040204020203" pitchFamily="34" charset="0"/>
                <a:cs typeface="Segoe UI" panose="020B0502040204020203" pitchFamily="34" charset="0"/>
              </a:rPr>
              <a:t>.  From there, you will choose a color from the list or choose </a:t>
            </a:r>
            <a:r>
              <a:rPr lang="en-US" b="1" i="0" dirty="0">
                <a:latin typeface="Segoe UI" panose="020B0502040204020203" pitchFamily="34" charset="0"/>
                <a:cs typeface="Segoe UI" panose="020B0502040204020203" pitchFamily="34" charset="0"/>
              </a:rPr>
              <a:t>More Fill Colors </a:t>
            </a:r>
            <a:r>
              <a:rPr lang="en-US" i="0" dirty="0">
                <a:latin typeface="Segoe UI" panose="020B0502040204020203" pitchFamily="34" charset="0"/>
                <a:cs typeface="Segoe UI" panose="020B0502040204020203" pitchFamily="34" charset="0"/>
              </a:rPr>
              <a:t>to give you more options.</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Since this research presentation is a result of your hard work and searching, you want to make sure you support the claims or points in your presentation with facts from your research findings.  Make sure you give the author proper credit for helping you share your ideas.  If one of your sources has a video that is relevant to your topic, you can add the video as added support.  Keep in mind the length of the video and the amount of time you have for your presentation.  For a 5 minute speech, the video should be no longer than 30 seconds.  </a:t>
            </a:r>
          </a:p>
          <a:p>
            <a:endParaRPr lang="en-US" dirty="0">
              <a:latin typeface="Segoe UI" panose="020B0502040204020203" pitchFamily="34" charset="0"/>
              <a:cs typeface="Segoe UI" panose="020B0502040204020203" pitchFamily="34" charset="0"/>
            </a:endParaRPr>
          </a:p>
          <a:p>
            <a:r>
              <a:rPr lang="en-US" b="1" i="1" dirty="0">
                <a:latin typeface="Segoe UI" panose="020B0502040204020203" pitchFamily="34" charset="0"/>
                <a:cs typeface="Segoe UI" panose="020B0502040204020203" pitchFamily="34" charset="0"/>
              </a:rPr>
              <a:t>Questions to consider: </a:t>
            </a:r>
          </a:p>
          <a:p>
            <a:pPr marL="228600" indent="-228600">
              <a:buAutoNum type="arabicPeriod"/>
            </a:pPr>
            <a:r>
              <a:rPr lang="en-US" dirty="0">
                <a:latin typeface="Segoe UI" panose="020B0502040204020203" pitchFamily="34" charset="0"/>
                <a:cs typeface="Segoe UI" panose="020B0502040204020203" pitchFamily="34" charset="0"/>
              </a:rPr>
              <a:t>How will you state the author of the source?</a:t>
            </a:r>
          </a:p>
          <a:p>
            <a:pPr marL="228600" indent="-228600">
              <a:buAutoNum type="arabicPeriod"/>
            </a:pPr>
            <a:r>
              <a:rPr lang="en-US" dirty="0">
                <a:latin typeface="Segoe UI" panose="020B0502040204020203" pitchFamily="34" charset="0"/>
                <a:cs typeface="Segoe UI" panose="020B0502040204020203" pitchFamily="34" charset="0"/>
              </a:rPr>
              <a:t>Will you need to cite the source on the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Segoe UI" panose="020B0502040204020203" pitchFamily="34" charset="0"/>
                <a:cs typeface="Segoe UI" panose="020B0502040204020203" pitchFamily="34" charset="0"/>
              </a:rPr>
              <a:t>What are some ways you can engage your audience so they feel like they are a part of the presentation?  Some ideas to consider is by taking a quick poll like: by a show of hands, how many of you think school uniforms are a way to cut down on bullying?  Another suggestion is to have them hold up a certain number of fingers to see if they agree or disagree.  Finally, you can share a story that the audience can relate to that makes them laugh.</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After all the applause, your audience may have some questions.  Be prepared to answer some of their questions by making a list of questions you think they might ask. You may also want to share the presentation with them by providing the link to your presentation, if they want more information.</a:t>
            </a:r>
          </a:p>
        </p:txBody>
      </p:sp>
      <p:sp>
        <p:nvSpPr>
          <p:cNvPr id="4" name="Slide Number Placeholder 3"/>
          <p:cNvSpPr>
            <a:spLocks noGrp="1"/>
          </p:cNvSpPr>
          <p:nvPr>
            <p:ph type="sldNum" sz="quarter" idx="10"/>
          </p:nvPr>
        </p:nvSpPr>
        <p:spPr/>
        <p:txBody>
          <a:bodyPr/>
          <a:lstStyle/>
          <a:p>
            <a:fld id="{BC849E9A-41F7-4779-A581-48A7C374A227}" type="slidenum">
              <a:rPr lang="en-US" smtClean="0"/>
              <a:pPr/>
              <a:t>9</a:t>
            </a:fld>
            <a:endParaRPr lang="en-US" dirty="0"/>
          </a:p>
        </p:txBody>
      </p:sp>
    </p:spTree>
    <p:extLst>
      <p:ext uri="{BB962C8B-B14F-4D97-AF65-F5344CB8AC3E}">
        <p14:creationId xmlns:p14="http://schemas.microsoft.com/office/powerpoint/2010/main" val="1899543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latin typeface="Segoe UI" panose="020B0502040204020203" pitchFamily="34" charset="0"/>
                <a:cs typeface="Segoe UI" panose="020B0502040204020203" pitchFamily="34" charset="0"/>
              </a:rPr>
              <a:t>Once you find your sources, you will want to evaluate your sources using the following questions: </a:t>
            </a:r>
          </a:p>
          <a:p>
            <a:endParaRPr lang="en-US" i="0" dirty="0">
              <a:latin typeface="Segoe UI" panose="020B0502040204020203" pitchFamily="34" charset="0"/>
              <a:cs typeface="Segoe UI" panose="020B0502040204020203" pitchFamily="34" charset="0"/>
            </a:endParaRPr>
          </a:p>
          <a:p>
            <a:r>
              <a:rPr lang="en-US" b="1" i="0" dirty="0">
                <a:latin typeface="Segoe UI" panose="020B0502040204020203" pitchFamily="34" charset="0"/>
                <a:cs typeface="Segoe UI" panose="020B0502040204020203" pitchFamily="34" charset="0"/>
              </a:rPr>
              <a:t>Author: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Who is the author?</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Why should I believe what he or she has to say on the topic?</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author seen as an expert on the topic? How do you know?</a:t>
            </a:r>
          </a:p>
          <a:p>
            <a:pPr marL="171450" indent="-171450">
              <a:buFont typeface="Arial" panose="020B0604020202020204" pitchFamily="34" charset="0"/>
              <a:buChar char="•"/>
            </a:pPr>
            <a:endParaRPr lang="en-US"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Current: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How current is the information in the source?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When was the source published?</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out-of-date?</a:t>
            </a:r>
          </a:p>
          <a:p>
            <a:pPr marL="171450" indent="-171450">
              <a:buFont typeface="Arial" panose="020B0604020202020204" pitchFamily="34" charset="0"/>
              <a:buChar char="•"/>
            </a:pPr>
            <a:endParaRPr lang="en-US" b="1" i="0"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0" dirty="0">
                <a:latin typeface="Segoe UI" panose="020B0502040204020203" pitchFamily="34" charset="0"/>
                <a:cs typeface="Segoe UI" panose="020B0502040204020203" pitchFamily="34" charset="0"/>
              </a:rPr>
              <a:t>Accuracy: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content accurate?</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Is the information presented objectively?  Do they share the pros and cons?</a:t>
            </a:r>
          </a:p>
        </p:txBody>
      </p:sp>
      <p:sp>
        <p:nvSpPr>
          <p:cNvPr id="4" name="Slide Number Placeholder 3"/>
          <p:cNvSpPr>
            <a:spLocks noGrp="1"/>
          </p:cNvSpPr>
          <p:nvPr>
            <p:ph type="sldNum" sz="quarter" idx="10"/>
          </p:nvPr>
        </p:nvSpPr>
        <p:spPr/>
        <p:txBody>
          <a:bodyPr/>
          <a:lstStyle/>
          <a:p>
            <a:fld id="{BC849E9A-41F7-4779-A581-48A7C374A227}" type="slidenum">
              <a:rPr lang="en-US" smtClean="0"/>
              <a:t>10</a:t>
            </a:fld>
            <a:endParaRPr lang="en-US" dirty="0"/>
          </a:p>
        </p:txBody>
      </p:sp>
    </p:spTree>
    <p:extLst>
      <p:ext uri="{BB962C8B-B14F-4D97-AF65-F5344CB8AC3E}">
        <p14:creationId xmlns:p14="http://schemas.microsoft.com/office/powerpoint/2010/main" val="2270451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After you’ve done your research, it’s time to put your presentation together.  The first step in the process is to introduce the topic.  This is a great time to connect your topic to something that your audience can relate.  In other words, why should they listen to all the information you will be sharing in your research presentation?  What is in it for them?  You may also want to include a graphic or image to grab their attention.</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Feel free to duplicate this slide by right-clicking on this slide in the slides pane to the left and select </a:t>
            </a:r>
            <a:r>
              <a:rPr lang="en-US" b="1" dirty="0">
                <a:latin typeface="Segoe UI" panose="020B0502040204020203" pitchFamily="34" charset="0"/>
                <a:cs typeface="Segoe UI" panose="020B0502040204020203" pitchFamily="34" charset="0"/>
              </a:rPr>
              <a:t>Duplicate Slide</a:t>
            </a:r>
            <a:r>
              <a:rPr lang="en-US" dirty="0">
                <a:latin typeface="Segoe UI" panose="020B0502040204020203" pitchFamily="34" charset="0"/>
                <a:cs typeface="Segoe UI" panose="020B0502040204020203" pitchFamily="34" charset="0"/>
              </a:rPr>
              <a:t>.</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The next step in your presentation is to state your claim or topic clearly.  Your teacher may even call this your thesis.  As you state your thesis, you may find that this layout is not the best layout for your claim or topic.  You can change the layout by clicking the drop-down menu next to the </a:t>
            </a:r>
            <a:r>
              <a:rPr lang="en-US" b="1" dirty="0">
                <a:latin typeface="Segoe UI" panose="020B0502040204020203" pitchFamily="34" charset="0"/>
                <a:cs typeface="Segoe UI" panose="020B0502040204020203" pitchFamily="34" charset="0"/>
              </a:rPr>
              <a:t>Layout</a:t>
            </a:r>
            <a:r>
              <a:rPr lang="en-US" dirty="0">
                <a:latin typeface="Segoe UI" panose="020B0502040204020203" pitchFamily="34" charset="0"/>
                <a:cs typeface="Segoe UI" panose="020B0502040204020203" pitchFamily="34" charset="0"/>
              </a:rPr>
              <a:t> in the </a:t>
            </a:r>
            <a:r>
              <a:rPr lang="en-US" b="1" dirty="0">
                <a:latin typeface="Segoe UI" panose="020B0502040204020203" pitchFamily="34" charset="0"/>
                <a:cs typeface="Segoe UI" panose="020B0502040204020203" pitchFamily="34" charset="0"/>
              </a:rPr>
              <a:t>Slides</a:t>
            </a:r>
            <a:r>
              <a:rPr lang="en-US" dirty="0">
                <a:latin typeface="Segoe UI" panose="020B0502040204020203" pitchFamily="34" charset="0"/>
                <a:cs typeface="Segoe UI" panose="020B0502040204020203" pitchFamily="34" charset="0"/>
              </a:rPr>
              <a:t> menu section.  You can choose </a:t>
            </a:r>
            <a:r>
              <a:rPr lang="en-US" b="1" dirty="0">
                <a:latin typeface="Segoe UI" panose="020B0502040204020203" pitchFamily="34" charset="0"/>
                <a:cs typeface="Segoe UI" panose="020B0502040204020203" pitchFamily="34" charset="0"/>
              </a:rPr>
              <a:t>Two Content</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Comparison</a:t>
            </a:r>
            <a:r>
              <a:rPr lang="en-US" dirty="0">
                <a:latin typeface="Segoe UI" panose="020B0502040204020203" pitchFamily="34" charset="0"/>
                <a:cs typeface="Segoe UI" panose="020B0502040204020203" pitchFamily="34" charset="0"/>
              </a:rPr>
              <a:t>, or </a:t>
            </a:r>
            <a:r>
              <a:rPr lang="en-US" b="1" dirty="0">
                <a:latin typeface="Segoe UI" panose="020B0502040204020203" pitchFamily="34" charset="0"/>
                <a:cs typeface="Segoe UI" panose="020B0502040204020203" pitchFamily="34" charset="0"/>
              </a:rPr>
              <a:t>Picture with Caption</a:t>
            </a:r>
            <a:r>
              <a:rPr lang="en-US" dirty="0">
                <a:latin typeface="Segoe UI" panose="020B0502040204020203" pitchFamily="34" charset="0"/>
                <a:cs typeface="Segoe UI" panose="020B0502040204020203" pitchFamily="34" charset="0"/>
              </a:rPr>
              <a:t>.  </a:t>
            </a:r>
            <a:r>
              <a:rPr lang="en-US" i="1" dirty="0">
                <a:latin typeface="Segoe UI" panose="020B0502040204020203" pitchFamily="34" charset="0"/>
                <a:cs typeface="Segoe UI" panose="020B0502040204020203" pitchFamily="34" charset="0"/>
              </a:rPr>
              <a:t>Note: A different layout might change the look of the icons on this page.</a:t>
            </a:r>
          </a:p>
          <a:p>
            <a:endParaRPr lang="en-US" i="1" dirty="0">
              <a:latin typeface="Segoe UI" panose="020B0502040204020203" pitchFamily="34" charset="0"/>
              <a:cs typeface="Segoe UI" panose="020B0502040204020203" pitchFamily="34" charset="0"/>
            </a:endParaRPr>
          </a:p>
          <a:p>
            <a:r>
              <a:rPr lang="en-US" i="0" dirty="0">
                <a:latin typeface="Segoe UI" panose="020B0502040204020203" pitchFamily="34" charset="0"/>
                <a:cs typeface="Segoe UI" panose="020B0502040204020203" pitchFamily="34" charset="0"/>
              </a:rPr>
              <a:t>You will also want to state your facts.  You have done the research now share some of the interesting facts with your audience.  Facts do not have to be boring; you can communicate facts in a variety of ways by going to the Insert Tab.  In the Insert tab you can: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t>
            </a:r>
            <a:r>
              <a:rPr lang="en-US" b="1" i="0" dirty="0">
                <a:latin typeface="Segoe UI" panose="020B0502040204020203" pitchFamily="34" charset="0"/>
                <a:cs typeface="Segoe UI" panose="020B0502040204020203" pitchFamily="34" charset="0"/>
              </a:rPr>
              <a:t>pictures</a:t>
            </a:r>
            <a:r>
              <a:rPr lang="en-US" i="0" dirty="0">
                <a:latin typeface="Segoe UI" panose="020B0502040204020203" pitchFamily="34" charset="0"/>
                <a:cs typeface="Segoe UI" panose="020B0502040204020203" pitchFamily="34" charset="0"/>
              </a:rPr>
              <a:t> from your computer or </a:t>
            </a:r>
            <a:r>
              <a:rPr lang="en-US" b="1" i="0" dirty="0">
                <a:latin typeface="Segoe UI" panose="020B0502040204020203" pitchFamily="34" charset="0"/>
                <a:cs typeface="Segoe UI" panose="020B0502040204020203" pitchFamily="34" charset="0"/>
              </a:rPr>
              <a:t>online</a:t>
            </a:r>
            <a:r>
              <a:rPr lang="en-US" i="0" dirty="0">
                <a:latin typeface="Segoe UI" panose="020B0502040204020203" pitchFamily="34" charset="0"/>
                <a:cs typeface="Segoe UI" panose="020B0502040204020203" pitchFamily="34" charset="0"/>
              </a:rPr>
              <a: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Add a </a:t>
            </a:r>
            <a:r>
              <a:rPr lang="en-US" b="1" i="0" dirty="0">
                <a:latin typeface="Segoe UI" panose="020B0502040204020203" pitchFamily="34" charset="0"/>
                <a:cs typeface="Segoe UI" panose="020B0502040204020203" pitchFamily="34" charset="0"/>
              </a:rPr>
              <a:t>chart </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Create some </a:t>
            </a:r>
            <a:r>
              <a:rPr lang="en-US" b="1" i="0" dirty="0">
                <a:latin typeface="Segoe UI" panose="020B0502040204020203" pitchFamily="34" charset="0"/>
                <a:cs typeface="Segoe UI" panose="020B0502040204020203" pitchFamily="34" charset="0"/>
              </a:rPr>
              <a:t>SmartArt</a:t>
            </a:r>
          </a:p>
          <a:p>
            <a:pPr marL="171450" indent="-171450">
              <a:buFont typeface="Arial" panose="020B0604020202020204" pitchFamily="34" charset="0"/>
              <a:buChar char="•"/>
            </a:pPr>
            <a:r>
              <a:rPr lang="en-US" i="0" dirty="0">
                <a:latin typeface="Segoe UI" panose="020B0502040204020203" pitchFamily="34" charset="0"/>
                <a:cs typeface="Segoe UI" panose="020B0502040204020203" pitchFamily="34" charset="0"/>
              </a:rPr>
              <a:t>Insert a variety of icons to help your facts come to life.  Note: You can change the color of the icons by selecting the icon and then click on the </a:t>
            </a:r>
            <a:r>
              <a:rPr lang="en-US" b="1" i="0" dirty="0">
                <a:latin typeface="Segoe UI" panose="020B0502040204020203" pitchFamily="34" charset="0"/>
                <a:cs typeface="Segoe UI" panose="020B0502040204020203" pitchFamily="34" charset="0"/>
              </a:rPr>
              <a:t>Format</a:t>
            </a:r>
            <a:r>
              <a:rPr lang="en-US" i="0" dirty="0">
                <a:latin typeface="Segoe UI" panose="020B0502040204020203" pitchFamily="34" charset="0"/>
                <a:cs typeface="Segoe UI" panose="020B0502040204020203" pitchFamily="34" charset="0"/>
              </a:rPr>
              <a:t> tab and then </a:t>
            </a:r>
            <a:r>
              <a:rPr lang="en-US" b="1" i="0" dirty="0">
                <a:latin typeface="Segoe UI" panose="020B0502040204020203" pitchFamily="34" charset="0"/>
                <a:cs typeface="Segoe UI" panose="020B0502040204020203" pitchFamily="34" charset="0"/>
              </a:rPr>
              <a:t>Graphics Fill</a:t>
            </a:r>
            <a:r>
              <a:rPr lang="en-US" i="0" dirty="0">
                <a:latin typeface="Segoe UI" panose="020B0502040204020203" pitchFamily="34" charset="0"/>
                <a:cs typeface="Segoe UI" panose="020B0502040204020203" pitchFamily="34" charset="0"/>
              </a:rPr>
              <a:t>.  From there, you will choose a color from the list or choose </a:t>
            </a:r>
            <a:r>
              <a:rPr lang="en-US" b="1" i="0" dirty="0">
                <a:latin typeface="Segoe UI" panose="020B0502040204020203" pitchFamily="34" charset="0"/>
                <a:cs typeface="Segoe UI" panose="020B0502040204020203" pitchFamily="34" charset="0"/>
              </a:rPr>
              <a:t>More Fill Colors </a:t>
            </a:r>
            <a:r>
              <a:rPr lang="en-US" i="0" dirty="0">
                <a:latin typeface="Segoe UI" panose="020B0502040204020203" pitchFamily="34" charset="0"/>
                <a:cs typeface="Segoe UI" panose="020B0502040204020203" pitchFamily="34" charset="0"/>
              </a:rPr>
              <a:t>to give you more options.</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Since this research presentation is a result of your hard work and searching, you want to make sure you support the claims or points in your presentation with facts from your research findings.  Make sure you give the author proper credit for helping you share your ideas.  If one of your sources has a video that is relevant to your topic, you can add the video as added support.  Keep in mind the length of the video and the amount of time you have for your presentation.  For a 5 minute speech, the video should be no longer than 30 seconds.  </a:t>
            </a:r>
          </a:p>
          <a:p>
            <a:endParaRPr lang="en-US" dirty="0">
              <a:latin typeface="Segoe UI" panose="020B0502040204020203" pitchFamily="34" charset="0"/>
              <a:cs typeface="Segoe UI" panose="020B0502040204020203" pitchFamily="34" charset="0"/>
            </a:endParaRPr>
          </a:p>
          <a:p>
            <a:r>
              <a:rPr lang="en-US" b="1" i="1" dirty="0">
                <a:latin typeface="Segoe UI" panose="020B0502040204020203" pitchFamily="34" charset="0"/>
                <a:cs typeface="Segoe UI" panose="020B0502040204020203" pitchFamily="34" charset="0"/>
              </a:rPr>
              <a:t>Questions to consider: </a:t>
            </a:r>
          </a:p>
          <a:p>
            <a:pPr marL="228600" indent="-228600">
              <a:buAutoNum type="arabicPeriod"/>
            </a:pPr>
            <a:r>
              <a:rPr lang="en-US" dirty="0">
                <a:latin typeface="Segoe UI" panose="020B0502040204020203" pitchFamily="34" charset="0"/>
                <a:cs typeface="Segoe UI" panose="020B0502040204020203" pitchFamily="34" charset="0"/>
              </a:rPr>
              <a:t>How will you state the author of the source?</a:t>
            </a:r>
          </a:p>
          <a:p>
            <a:pPr marL="228600" indent="-228600">
              <a:buAutoNum type="arabicPeriod"/>
            </a:pPr>
            <a:r>
              <a:rPr lang="en-US" dirty="0">
                <a:latin typeface="Segoe UI" panose="020B0502040204020203" pitchFamily="34" charset="0"/>
                <a:cs typeface="Segoe UI" panose="020B0502040204020203" pitchFamily="34" charset="0"/>
              </a:rPr>
              <a:t>Will you need to cite the source on the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Segoe UI" panose="020B0502040204020203" pitchFamily="34" charset="0"/>
                <a:cs typeface="Segoe UI" panose="020B0502040204020203" pitchFamily="34" charset="0"/>
              </a:rPr>
              <a:t>What are some ways you can engage your audience so they feel like they are a part of the presentation?  Some ideas to consider is by taking a quick poll like: by a show of hands, how many of you think school uniforms are a way to cut down on bullying?  Another suggestion is to have them hold up a certain number of fingers to see if they agree or disagree.  Finally, you can share a story that the audience can relate to that makes them laugh.</a:t>
            </a:r>
          </a:p>
          <a:p>
            <a:endParaRPr lang="en-US"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After all the applause, your audience may have some questions.  Be prepared to answer some of their questions by making a list of questions you think they might ask. You may also want to share the presentation with them by providing the link to your presentation, if they want more information.</a:t>
            </a:r>
          </a:p>
        </p:txBody>
      </p:sp>
      <p:sp>
        <p:nvSpPr>
          <p:cNvPr id="4" name="Slide Number Placeholder 3"/>
          <p:cNvSpPr>
            <a:spLocks noGrp="1"/>
          </p:cNvSpPr>
          <p:nvPr>
            <p:ph type="sldNum" sz="quarter" idx="10"/>
          </p:nvPr>
        </p:nvSpPr>
        <p:spPr/>
        <p:txBody>
          <a:bodyPr/>
          <a:lstStyle/>
          <a:p>
            <a:fld id="{BC849E9A-41F7-4779-A581-48A7C374A227}" type="slidenum">
              <a:rPr lang="en-US" smtClean="0"/>
              <a:t>11</a:t>
            </a:fld>
            <a:endParaRPr lang="en-US" dirty="0"/>
          </a:p>
        </p:txBody>
      </p:sp>
    </p:spTree>
    <p:extLst>
      <p:ext uri="{BB962C8B-B14F-4D97-AF65-F5344CB8AC3E}">
        <p14:creationId xmlns:p14="http://schemas.microsoft.com/office/powerpoint/2010/main" val="3535478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E9718B7-7F68-4CC9-8291-332587FA31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A181D6BB-0446-49E8-8677-EADF274E95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535AEE24-534A-40F1-99E4-00B7D5FD9124}"/>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5" name="Footer Placeholder 4">
            <a:extLst>
              <a:ext uri="{FF2B5EF4-FFF2-40B4-BE49-F238E27FC236}">
                <a16:creationId xmlns="" xmlns:a16="http://schemas.microsoft.com/office/drawing/2014/main" id="{CD594011-48FF-493D-8286-F62D345525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4880EFCD-7E72-4882-86DC-2F371D7D9516}"/>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152813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4A47D73-EDDA-49A6-BA12-1CA980DA9B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2189B82E-4CA1-47A5-B133-FBD4D8A839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938A267F-D142-4D04-9F03-6CB099E6FA32}"/>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5" name="Footer Placeholder 4">
            <a:extLst>
              <a:ext uri="{FF2B5EF4-FFF2-40B4-BE49-F238E27FC236}">
                <a16:creationId xmlns="" xmlns:a16="http://schemas.microsoft.com/office/drawing/2014/main" id="{705127CA-154D-4E90-B776-A2EE71F78D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ED5F0BA5-F4EE-4282-B111-76B869BE267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067408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0256E92A-52E0-4710-BDEF-0A15346854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B7A240E1-5EB0-47FD-AA37-BF945D136C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A1A14243-F1E4-487A-ABEC-30516A01DF2B}"/>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5" name="Footer Placeholder 4">
            <a:extLst>
              <a:ext uri="{FF2B5EF4-FFF2-40B4-BE49-F238E27FC236}">
                <a16:creationId xmlns="" xmlns:a16="http://schemas.microsoft.com/office/drawing/2014/main" id="{AC358244-98FD-472D-AB8C-075F71C10BF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74998D5A-820D-4519-967F-33320971CBAB}"/>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4024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86334F3-0709-471B-A734-C4B404F55B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AF795016-AF78-4708-9C5F-21110C197B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AAEA2D1-B124-4454-AFDC-EA60A14BA121}"/>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5" name="Footer Placeholder 4">
            <a:extLst>
              <a:ext uri="{FF2B5EF4-FFF2-40B4-BE49-F238E27FC236}">
                <a16:creationId xmlns="" xmlns:a16="http://schemas.microsoft.com/office/drawing/2014/main" id="{B4F58000-F9D7-4A53-A6C5-E5E8154226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70D22AAD-0D08-4F47-8D5A-EFE29017E8D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213046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9036159-1280-4EE9-96D3-A56BD58266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3BA27A78-1874-488A-B215-7D763D3381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084BB3D1-3138-4B69-BF5D-4B1A213451CA}"/>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5" name="Footer Placeholder 4">
            <a:extLst>
              <a:ext uri="{FF2B5EF4-FFF2-40B4-BE49-F238E27FC236}">
                <a16:creationId xmlns="" xmlns:a16="http://schemas.microsoft.com/office/drawing/2014/main" id="{0EFF90C5-31F4-4A22-AC00-3FB5ED291B2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951F787E-B946-4091-ABC6-F9DB06BBEE3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272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60CAA11-CC97-44E5-AE4D-808FD741A0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683AB6CB-9460-4BCA-86C5-5F26357AB8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69FAB0F6-401D-4BAF-A300-65AD684DF9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C4561BBA-B185-4B45-B152-3D320E15F550}"/>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6" name="Footer Placeholder 5">
            <a:extLst>
              <a:ext uri="{FF2B5EF4-FFF2-40B4-BE49-F238E27FC236}">
                <a16:creationId xmlns="" xmlns:a16="http://schemas.microsoft.com/office/drawing/2014/main" id="{D61CD760-96AC-4821-A56B-0B805F2FAD4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2F750665-D5B5-4D0B-B2F0-CB6B027CDEC7}"/>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138061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EA47C3-C498-415A-A057-E19BCEB5F2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7BF6677F-2712-4810-A3AA-56FA75386D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F871B54A-6775-4978-8E19-32694C9B5E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DDBA1303-B245-476D-BD02-A4E4A359F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BE8E898F-5B79-46F1-89C1-F827997CC4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6B417A4D-2EC9-4294-BFF4-EAE22EE1099A}"/>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8" name="Footer Placeholder 7">
            <a:extLst>
              <a:ext uri="{FF2B5EF4-FFF2-40B4-BE49-F238E27FC236}">
                <a16:creationId xmlns="" xmlns:a16="http://schemas.microsoft.com/office/drawing/2014/main" id="{6150E317-3602-42A1-BB7F-0184072E8D5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 xmlns:a16="http://schemas.microsoft.com/office/drawing/2014/main" id="{50CE2C97-E26C-4A8B-93A0-B01E2C7F4522}"/>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2258698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19F68FC-5755-447A-8D7F-9ADED3E994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8AB50287-81AA-46CA-8CB3-53A7F8313741}"/>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4" name="Footer Placeholder 3">
            <a:extLst>
              <a:ext uri="{FF2B5EF4-FFF2-40B4-BE49-F238E27FC236}">
                <a16:creationId xmlns="" xmlns:a16="http://schemas.microsoft.com/office/drawing/2014/main" id="{2F1BA4AA-02C9-459E-9362-3DA60E3B597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 xmlns:a16="http://schemas.microsoft.com/office/drawing/2014/main" id="{AB2A2C8F-DBB4-4235-A67E-FB4039D9AA2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068395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46ACAA5-F8E7-46E9-8BA7-A510948B62CC}"/>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3" name="Footer Placeholder 2">
            <a:extLst>
              <a:ext uri="{FF2B5EF4-FFF2-40B4-BE49-F238E27FC236}">
                <a16:creationId xmlns="" xmlns:a16="http://schemas.microsoft.com/office/drawing/2014/main" id="{D1F2DEE8-5654-4DCA-A8D0-D883E52B6FB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 xmlns:a16="http://schemas.microsoft.com/office/drawing/2014/main" id="{B0B179A5-4329-4057-9DEB-5B6E3AD1183F}"/>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62179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91DA80-336B-4DBB-91A1-6E3E4B3C2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3840D456-F0A3-4789-A310-A23F01B2EC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CB8A8B05-7071-44D4-80F7-3E8191C9A4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5D8562E-E6F1-449B-909C-98426BA86B36}"/>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6" name="Footer Placeholder 5">
            <a:extLst>
              <a:ext uri="{FF2B5EF4-FFF2-40B4-BE49-F238E27FC236}">
                <a16:creationId xmlns="" xmlns:a16="http://schemas.microsoft.com/office/drawing/2014/main" id="{7EB47A9A-FB08-407B-A73A-0AC513F0FD5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4BFF841F-796A-4FE6-B5E0-C8A4986793EE}"/>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84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CAD474D-6779-4C23-BD3C-82F5DC3E3E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0A21096C-E430-49C7-A801-21C0BD95DC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 xmlns:a16="http://schemas.microsoft.com/office/drawing/2014/main" id="{0024828F-334F-4A50-850D-10684F245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533293F4-2B70-4BB5-A982-219E4133E251}"/>
              </a:ext>
            </a:extLst>
          </p:cNvPr>
          <p:cNvSpPr>
            <a:spLocks noGrp="1"/>
          </p:cNvSpPr>
          <p:nvPr>
            <p:ph type="dt" sz="half" idx="10"/>
          </p:nvPr>
        </p:nvSpPr>
        <p:spPr/>
        <p:txBody>
          <a:bodyPr/>
          <a:lstStyle/>
          <a:p>
            <a:fld id="{DECF21A4-E71B-4D3A-AF45-E989C23A7BB1}" type="datetimeFigureOut">
              <a:rPr lang="en-US" smtClean="0"/>
              <a:t>8/17/2020</a:t>
            </a:fld>
            <a:endParaRPr lang="en-US" dirty="0"/>
          </a:p>
        </p:txBody>
      </p:sp>
      <p:sp>
        <p:nvSpPr>
          <p:cNvPr id="6" name="Footer Placeholder 5">
            <a:extLst>
              <a:ext uri="{FF2B5EF4-FFF2-40B4-BE49-F238E27FC236}">
                <a16:creationId xmlns="" xmlns:a16="http://schemas.microsoft.com/office/drawing/2014/main" id="{C4F9A86F-B378-4759-B50E-2E0BFAE6246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B0A95BDC-FC58-4638-AA59-A3DA9931FD3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790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6D80BC3B-525F-4038-9330-0729879F91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99629186-93D7-46FA-AE02-36D942604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1BF1CEB-0530-4996-BAEF-2E6A04DAD6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CF21A4-E71B-4D3A-AF45-E989C23A7BB1}" type="datetimeFigureOut">
              <a:rPr lang="en-US" smtClean="0"/>
              <a:t>8/17/2020</a:t>
            </a:fld>
            <a:endParaRPr lang="en-US" dirty="0"/>
          </a:p>
        </p:txBody>
      </p:sp>
      <p:sp>
        <p:nvSpPr>
          <p:cNvPr id="5" name="Footer Placeholder 4">
            <a:extLst>
              <a:ext uri="{FF2B5EF4-FFF2-40B4-BE49-F238E27FC236}">
                <a16:creationId xmlns="" xmlns:a16="http://schemas.microsoft.com/office/drawing/2014/main" id="{C8DCFF3D-7353-4B4D-9E75-FA835E06E7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F382C8D6-8B0B-4982-9EE4-AA823C69C3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F1B4E-90EC-4A51-B6E5-B702C054ECB0}" type="slidenum">
              <a:rPr lang="en-US" smtClean="0"/>
              <a:t>‹#›</a:t>
            </a:fld>
            <a:endParaRPr lang="en-US" dirty="0"/>
          </a:p>
        </p:txBody>
      </p:sp>
    </p:spTree>
    <p:extLst>
      <p:ext uri="{BB962C8B-B14F-4D97-AF65-F5344CB8AC3E}">
        <p14:creationId xmlns:p14="http://schemas.microsoft.com/office/powerpoint/2010/main" val="4010604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sv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image" Target="../media/image18.sv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18.sv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18.sv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avi"/><Relationship Id="rId1" Type="http://schemas.microsoft.com/office/2007/relationships/media" Target="../media/media2.avi"/><Relationship Id="rId5" Type="http://schemas.openxmlformats.org/officeDocument/2006/relationships/image" Target="../media/image23.png"/><Relationship Id="rId4" Type="http://schemas.openxmlformats.org/officeDocument/2006/relationships/notesSlide" Target="../notesSlides/notesSlide26.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avi"/><Relationship Id="rId1" Type="http://schemas.microsoft.com/office/2007/relationships/media" Target="../media/media3.avi"/><Relationship Id="rId5" Type="http://schemas.openxmlformats.org/officeDocument/2006/relationships/image" Target="../media/image24.png"/><Relationship Id="rId4" Type="http://schemas.openxmlformats.org/officeDocument/2006/relationships/notesSlide" Target="../notesSlides/notesSlide27.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25.png"/><Relationship Id="rId4" Type="http://schemas.openxmlformats.org/officeDocument/2006/relationships/notesSlide" Target="../notesSlides/notesSlide29.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39.xml.rels><?xml version="1.0" encoding="UTF-8" standalone="yes"?>
<Relationships xmlns="http://schemas.openxmlformats.org/package/2006/relationships"><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tags" Target="../tags/tag39.xml"/><Relationship Id="rId21" Type="http://schemas.openxmlformats.org/officeDocument/2006/relationships/tags" Target="../tags/tag21.xml"/><Relationship Id="rId34" Type="http://schemas.openxmlformats.org/officeDocument/2006/relationships/tags" Target="../tags/tag34.xml"/><Relationship Id="rId42" Type="http://schemas.openxmlformats.org/officeDocument/2006/relationships/tags" Target="../tags/tag42.xml"/><Relationship Id="rId47" Type="http://schemas.openxmlformats.org/officeDocument/2006/relationships/tags" Target="../tags/tag47.xml"/><Relationship Id="rId50" Type="http://schemas.openxmlformats.org/officeDocument/2006/relationships/tags" Target="../tags/tag50.xml"/><Relationship Id="rId55" Type="http://schemas.openxmlformats.org/officeDocument/2006/relationships/tags" Target="../tags/tag55.xml"/><Relationship Id="rId63" Type="http://schemas.openxmlformats.org/officeDocument/2006/relationships/tags" Target="../tags/tag63.xml"/><Relationship Id="rId68" Type="http://schemas.openxmlformats.org/officeDocument/2006/relationships/tags" Target="../tags/tag68.xml"/><Relationship Id="rId76" Type="http://schemas.openxmlformats.org/officeDocument/2006/relationships/tags" Target="../tags/tag76.xml"/><Relationship Id="rId84" Type="http://schemas.openxmlformats.org/officeDocument/2006/relationships/tags" Target="../tags/tag84.xml"/><Relationship Id="rId7" Type="http://schemas.openxmlformats.org/officeDocument/2006/relationships/tags" Target="../tags/tag7.xml"/><Relationship Id="rId71" Type="http://schemas.openxmlformats.org/officeDocument/2006/relationships/tags" Target="../tags/tag71.xml"/><Relationship Id="rId2" Type="http://schemas.openxmlformats.org/officeDocument/2006/relationships/tags" Target="../tags/tag2.xml"/><Relationship Id="rId16" Type="http://schemas.openxmlformats.org/officeDocument/2006/relationships/tags" Target="../tags/tag16.xml"/><Relationship Id="rId29" Type="http://schemas.openxmlformats.org/officeDocument/2006/relationships/tags" Target="../tags/tag29.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tags" Target="../tags/tag40.xml"/><Relationship Id="rId45" Type="http://schemas.openxmlformats.org/officeDocument/2006/relationships/tags" Target="../tags/tag45.xml"/><Relationship Id="rId53" Type="http://schemas.openxmlformats.org/officeDocument/2006/relationships/tags" Target="../tags/tag53.xml"/><Relationship Id="rId58" Type="http://schemas.openxmlformats.org/officeDocument/2006/relationships/tags" Target="../tags/tag58.xml"/><Relationship Id="rId66" Type="http://schemas.openxmlformats.org/officeDocument/2006/relationships/tags" Target="../tags/tag66.xml"/><Relationship Id="rId74" Type="http://schemas.openxmlformats.org/officeDocument/2006/relationships/tags" Target="../tags/tag74.xml"/><Relationship Id="rId79" Type="http://schemas.openxmlformats.org/officeDocument/2006/relationships/tags" Target="../tags/tag79.xml"/><Relationship Id="rId5" Type="http://schemas.openxmlformats.org/officeDocument/2006/relationships/tags" Target="../tags/tag5.xml"/><Relationship Id="rId61" Type="http://schemas.openxmlformats.org/officeDocument/2006/relationships/tags" Target="../tags/tag61.xml"/><Relationship Id="rId82" Type="http://schemas.openxmlformats.org/officeDocument/2006/relationships/tags" Target="../tags/tag82.xml"/><Relationship Id="rId19" Type="http://schemas.openxmlformats.org/officeDocument/2006/relationships/tags" Target="../tags/tag19.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 Id="rId43" Type="http://schemas.openxmlformats.org/officeDocument/2006/relationships/tags" Target="../tags/tag43.xml"/><Relationship Id="rId48" Type="http://schemas.openxmlformats.org/officeDocument/2006/relationships/tags" Target="../tags/tag48.xml"/><Relationship Id="rId56" Type="http://schemas.openxmlformats.org/officeDocument/2006/relationships/tags" Target="../tags/tag56.xml"/><Relationship Id="rId64" Type="http://schemas.openxmlformats.org/officeDocument/2006/relationships/tags" Target="../tags/tag64.xml"/><Relationship Id="rId69" Type="http://schemas.openxmlformats.org/officeDocument/2006/relationships/tags" Target="../tags/tag69.xml"/><Relationship Id="rId77" Type="http://schemas.openxmlformats.org/officeDocument/2006/relationships/tags" Target="../tags/tag77.xml"/><Relationship Id="rId8" Type="http://schemas.openxmlformats.org/officeDocument/2006/relationships/tags" Target="../tags/tag8.xml"/><Relationship Id="rId51" Type="http://schemas.openxmlformats.org/officeDocument/2006/relationships/tags" Target="../tags/tag51.xml"/><Relationship Id="rId72" Type="http://schemas.openxmlformats.org/officeDocument/2006/relationships/tags" Target="../tags/tag72.xml"/><Relationship Id="rId80" Type="http://schemas.openxmlformats.org/officeDocument/2006/relationships/tags" Target="../tags/tag80.xml"/><Relationship Id="rId85" Type="http://schemas.openxmlformats.org/officeDocument/2006/relationships/slideLayout" Target="../slideLayouts/slideLayout2.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tags" Target="../tags/tag46.xml"/><Relationship Id="rId59" Type="http://schemas.openxmlformats.org/officeDocument/2006/relationships/tags" Target="../tags/tag59.xml"/><Relationship Id="rId67" Type="http://schemas.openxmlformats.org/officeDocument/2006/relationships/tags" Target="../tags/tag67.xml"/><Relationship Id="rId20" Type="http://schemas.openxmlformats.org/officeDocument/2006/relationships/tags" Target="../tags/tag20.xml"/><Relationship Id="rId41" Type="http://schemas.openxmlformats.org/officeDocument/2006/relationships/tags" Target="../tags/tag41.xml"/><Relationship Id="rId54" Type="http://schemas.openxmlformats.org/officeDocument/2006/relationships/tags" Target="../tags/tag54.xml"/><Relationship Id="rId62" Type="http://schemas.openxmlformats.org/officeDocument/2006/relationships/tags" Target="../tags/tag62.xml"/><Relationship Id="rId70" Type="http://schemas.openxmlformats.org/officeDocument/2006/relationships/tags" Target="../tags/tag70.xml"/><Relationship Id="rId75" Type="http://schemas.openxmlformats.org/officeDocument/2006/relationships/tags" Target="../tags/tag75.xml"/><Relationship Id="rId83" Type="http://schemas.openxmlformats.org/officeDocument/2006/relationships/tags" Target="../tags/tag83.xml"/><Relationship Id="rId1" Type="http://schemas.openxmlformats.org/officeDocument/2006/relationships/tags" Target="../tags/tag1.xml"/><Relationship Id="rId6" Type="http://schemas.openxmlformats.org/officeDocument/2006/relationships/tags" Target="../tags/tag6.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49" Type="http://schemas.openxmlformats.org/officeDocument/2006/relationships/tags" Target="../tags/tag49.xml"/><Relationship Id="rId57" Type="http://schemas.openxmlformats.org/officeDocument/2006/relationships/tags" Target="../tags/tag57.xml"/><Relationship Id="rId10" Type="http://schemas.openxmlformats.org/officeDocument/2006/relationships/tags" Target="../tags/tag10.xml"/><Relationship Id="rId31" Type="http://schemas.openxmlformats.org/officeDocument/2006/relationships/tags" Target="../tags/tag31.xml"/><Relationship Id="rId44" Type="http://schemas.openxmlformats.org/officeDocument/2006/relationships/tags" Target="../tags/tag44.xml"/><Relationship Id="rId52" Type="http://schemas.openxmlformats.org/officeDocument/2006/relationships/tags" Target="../tags/tag52.xml"/><Relationship Id="rId60" Type="http://schemas.openxmlformats.org/officeDocument/2006/relationships/tags" Target="../tags/tag60.xml"/><Relationship Id="rId65" Type="http://schemas.openxmlformats.org/officeDocument/2006/relationships/tags" Target="../tags/tag65.xml"/><Relationship Id="rId73" Type="http://schemas.openxmlformats.org/officeDocument/2006/relationships/tags" Target="../tags/tag73.xml"/><Relationship Id="rId78" Type="http://schemas.openxmlformats.org/officeDocument/2006/relationships/tags" Target="../tags/tag78.xml"/><Relationship Id="rId81" Type="http://schemas.openxmlformats.org/officeDocument/2006/relationships/tags" Target="../tags/tag81.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0.svg"/></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32.sv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image" Target="../media/image8.emf"/><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2.xml"/><Relationship Id="rId7" Type="http://schemas.openxmlformats.org/officeDocument/2006/relationships/image" Target="../media/image11.jpe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561AC0E-7195-4ACF-AA0A-5E2923A987F7}"/>
              </a:ext>
            </a:extLst>
          </p:cNvPr>
          <p:cNvSpPr>
            <a:spLocks noGrp="1"/>
          </p:cNvSpPr>
          <p:nvPr>
            <p:ph type="ctrTitle"/>
          </p:nvPr>
        </p:nvSpPr>
        <p:spPr>
          <a:xfrm>
            <a:off x="4285674" y="4522156"/>
            <a:ext cx="7592290" cy="1363215"/>
          </a:xfrm>
        </p:spPr>
        <p:txBody>
          <a:bodyPr anchor="t">
            <a:normAutofit/>
          </a:bodyPr>
          <a:lstStyle/>
          <a:p>
            <a:r>
              <a:rPr lang="en-US" sz="4400" dirty="0">
                <a:latin typeface="Franklin Gothic Book" panose="020B0503020102020204" pitchFamily="34" charset="0"/>
                <a:cs typeface="Segoe UI" panose="020B0502040204020203" pitchFamily="34" charset="0"/>
              </a:rPr>
              <a:t> </a:t>
            </a:r>
            <a:r>
              <a:rPr lang="en-US" sz="4000" dirty="0">
                <a:latin typeface="Franklin Gothic Book" panose="020B0503020102020204" pitchFamily="34" charset="0"/>
                <a:cs typeface="Segoe UI" panose="020B0502040204020203" pitchFamily="34" charset="0"/>
              </a:rPr>
              <a:t>Facial Expression Motion Capture</a:t>
            </a:r>
          </a:p>
        </p:txBody>
      </p:sp>
      <p:sp>
        <p:nvSpPr>
          <p:cNvPr id="95" name="Freeform: Shape 94">
            <a:extLst>
              <a:ext uri="{FF2B5EF4-FFF2-40B4-BE49-F238E27FC236}">
                <a16:creationId xmlns="" xmlns:a16="http://schemas.microsoft.com/office/drawing/2014/main" id="{F6E384F5-137A-40B1-97F0-694CC6ECD59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113091"/>
            <a:ext cx="3730752" cy="4735782"/>
          </a:xfrm>
          <a:custGeom>
            <a:avLst/>
            <a:gdLst>
              <a:gd name="connsiteX0" fmla="*/ 640080 w 3730752"/>
              <a:gd name="connsiteY0" fmla="*/ 0 h 4735782"/>
              <a:gd name="connsiteX1" fmla="*/ 3730752 w 3730752"/>
              <a:gd name="connsiteY1" fmla="*/ 3090672 h 4735782"/>
              <a:gd name="connsiteX2" fmla="*/ 3357725 w 3730752"/>
              <a:gd name="connsiteY2" fmla="*/ 4563870 h 4735782"/>
              <a:gd name="connsiteX3" fmla="*/ 3253285 w 3730752"/>
              <a:gd name="connsiteY3" fmla="*/ 4735782 h 4735782"/>
              <a:gd name="connsiteX4" fmla="*/ 0 w 3730752"/>
              <a:gd name="connsiteY4" fmla="*/ 4735782 h 4735782"/>
              <a:gd name="connsiteX5" fmla="*/ 0 w 3730752"/>
              <a:gd name="connsiteY5" fmla="*/ 67215 h 4735782"/>
              <a:gd name="connsiteX6" fmla="*/ 17202 w 3730752"/>
              <a:gd name="connsiteY6" fmla="*/ 62792 h 4735782"/>
              <a:gd name="connsiteX7" fmla="*/ 640080 w 3730752"/>
              <a:gd name="connsiteY7" fmla="*/ 0 h 47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30752" h="4735782">
                <a:moveTo>
                  <a:pt x="640080" y="0"/>
                </a:moveTo>
                <a:cubicBezTo>
                  <a:pt x="2347011" y="0"/>
                  <a:pt x="3730752" y="1383741"/>
                  <a:pt x="3730752" y="3090672"/>
                </a:cubicBezTo>
                <a:cubicBezTo>
                  <a:pt x="3730752" y="3624088"/>
                  <a:pt x="3595621" y="4125943"/>
                  <a:pt x="3357725" y="4563870"/>
                </a:cubicBezTo>
                <a:lnTo>
                  <a:pt x="3253285" y="4735782"/>
                </a:lnTo>
                <a:lnTo>
                  <a:pt x="0" y="4735782"/>
                </a:lnTo>
                <a:lnTo>
                  <a:pt x="0" y="67215"/>
                </a:lnTo>
                <a:lnTo>
                  <a:pt x="17202" y="62792"/>
                </a:lnTo>
                <a:cubicBezTo>
                  <a:pt x="218397" y="21621"/>
                  <a:pt x="426714" y="0"/>
                  <a:pt x="64008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7" name="Freeform: Shape 96">
            <a:extLst>
              <a:ext uri="{FF2B5EF4-FFF2-40B4-BE49-F238E27FC236}">
                <a16:creationId xmlns="" xmlns:a16="http://schemas.microsoft.com/office/drawing/2014/main" id="{9DBC4630-03DA-474F-BBCB-BA3AE6B317A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081982" y="-4332"/>
            <a:ext cx="4242816" cy="2454158"/>
          </a:xfrm>
          <a:custGeom>
            <a:avLst/>
            <a:gdLst>
              <a:gd name="connsiteX0" fmla="*/ 28633 w 4242816"/>
              <a:gd name="connsiteY0" fmla="*/ 0 h 2454158"/>
              <a:gd name="connsiteX1" fmla="*/ 4214183 w 4242816"/>
              <a:gd name="connsiteY1" fmla="*/ 0 h 2454158"/>
              <a:gd name="connsiteX2" fmla="*/ 4231864 w 4242816"/>
              <a:gd name="connsiteY2" fmla="*/ 115848 h 2454158"/>
              <a:gd name="connsiteX3" fmla="*/ 4242816 w 4242816"/>
              <a:gd name="connsiteY3" fmla="*/ 332750 h 2454158"/>
              <a:gd name="connsiteX4" fmla="*/ 2121408 w 4242816"/>
              <a:gd name="connsiteY4" fmla="*/ 2454158 h 2454158"/>
              <a:gd name="connsiteX5" fmla="*/ 0 w 4242816"/>
              <a:gd name="connsiteY5" fmla="*/ 332750 h 2454158"/>
              <a:gd name="connsiteX6" fmla="*/ 10953 w 4242816"/>
              <a:gd name="connsiteY6" fmla="*/ 115848 h 245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42816" h="2454158">
                <a:moveTo>
                  <a:pt x="28633" y="0"/>
                </a:moveTo>
                <a:lnTo>
                  <a:pt x="4214183" y="0"/>
                </a:lnTo>
                <a:lnTo>
                  <a:pt x="4231864" y="115848"/>
                </a:lnTo>
                <a:cubicBezTo>
                  <a:pt x="4239106" y="187164"/>
                  <a:pt x="4242816" y="259524"/>
                  <a:pt x="4242816" y="332750"/>
                </a:cubicBezTo>
                <a:cubicBezTo>
                  <a:pt x="4242816" y="1504371"/>
                  <a:pt x="3293029" y="2454158"/>
                  <a:pt x="2121408" y="2454158"/>
                </a:cubicBezTo>
                <a:cubicBezTo>
                  <a:pt x="949787" y="2454158"/>
                  <a:pt x="0" y="1504371"/>
                  <a:pt x="0" y="332750"/>
                </a:cubicBezTo>
                <a:cubicBezTo>
                  <a:pt x="0" y="259524"/>
                  <a:pt x="3710" y="187164"/>
                  <a:pt x="10953" y="115848"/>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6" name="Picture 5" descr="A person wearing a blue shirt&#10;&#10;Description automatically generated">
            <a:extLst>
              <a:ext uri="{FF2B5EF4-FFF2-40B4-BE49-F238E27FC236}">
                <a16:creationId xmlns="" xmlns:a16="http://schemas.microsoft.com/office/drawing/2014/main" id="{3FE56593-D9B2-4B40-87F4-96F2360481BF}"/>
              </a:ext>
            </a:extLst>
          </p:cNvPr>
          <p:cNvPicPr>
            <a:picLocks noChangeAspect="1"/>
          </p:cNvPicPr>
          <p:nvPr/>
        </p:nvPicPr>
        <p:blipFill rotWithShape="1">
          <a:blip r:embed="rId2">
            <a:extLst>
              <a:ext uri="{28A0092B-C50C-407E-A947-70E740481C1C}">
                <a14:useLocalDpi xmlns:a14="http://schemas.microsoft.com/office/drawing/2010/main" val="0"/>
              </a:ext>
            </a:extLst>
          </a:blip>
          <a:srcRect t="186" r="-1" b="-1"/>
          <a:stretch/>
        </p:blipFill>
        <p:spPr>
          <a:xfrm>
            <a:off x="1246574" y="10"/>
            <a:ext cx="3913632" cy="2285224"/>
          </a:xfrm>
          <a:custGeom>
            <a:avLst/>
            <a:gdLst/>
            <a:ahLst/>
            <a:cxnLst/>
            <a:rect l="l" t="t" r="r" b="b"/>
            <a:pathLst>
              <a:path w="3913632" h="2285234">
                <a:moveTo>
                  <a:pt x="29691" y="0"/>
                </a:moveTo>
                <a:lnTo>
                  <a:pt x="3883942" y="0"/>
                </a:lnTo>
                <a:lnTo>
                  <a:pt x="3903529" y="128345"/>
                </a:lnTo>
                <a:cubicBezTo>
                  <a:pt x="3910210" y="194127"/>
                  <a:pt x="3913632" y="260873"/>
                  <a:pt x="3913632" y="328418"/>
                </a:cubicBezTo>
                <a:cubicBezTo>
                  <a:pt x="3913632" y="1409138"/>
                  <a:pt x="3037536" y="2285234"/>
                  <a:pt x="1956816" y="2285234"/>
                </a:cubicBezTo>
                <a:cubicBezTo>
                  <a:pt x="876096" y="2285234"/>
                  <a:pt x="0" y="1409138"/>
                  <a:pt x="0" y="328418"/>
                </a:cubicBezTo>
                <a:cubicBezTo>
                  <a:pt x="0" y="260873"/>
                  <a:pt x="3422" y="194127"/>
                  <a:pt x="10103" y="128345"/>
                </a:cubicBezTo>
                <a:close/>
              </a:path>
            </a:pathLst>
          </a:custGeom>
        </p:spPr>
      </p:pic>
      <p:pic>
        <p:nvPicPr>
          <p:cNvPr id="3" name="Picture 2">
            <a:extLst>
              <a:ext uri="{FF2B5EF4-FFF2-40B4-BE49-F238E27FC236}">
                <a16:creationId xmlns="" xmlns:a16="http://schemas.microsoft.com/office/drawing/2014/main" id="{47CE8719-686C-49A3-8072-C1788EAC59F6}"/>
              </a:ext>
            </a:extLst>
          </p:cNvPr>
          <p:cNvPicPr>
            <a:picLocks noChangeAspect="1"/>
          </p:cNvPicPr>
          <p:nvPr/>
        </p:nvPicPr>
        <p:blipFill rotWithShape="1">
          <a:blip r:embed="rId3"/>
          <a:srcRect l="22430" r="20665" b="1"/>
          <a:stretch/>
        </p:blipFill>
        <p:spPr>
          <a:xfrm>
            <a:off x="20" y="2279205"/>
            <a:ext cx="3564618" cy="4569668"/>
          </a:xfrm>
          <a:custGeom>
            <a:avLst/>
            <a:gdLst/>
            <a:ahLst/>
            <a:cxnLst/>
            <a:rect l="l" t="t" r="r" b="b"/>
            <a:pathLst>
              <a:path w="3564638" h="4569668">
                <a:moveTo>
                  <a:pt x="640080" y="0"/>
                </a:moveTo>
                <a:cubicBezTo>
                  <a:pt x="2255269" y="0"/>
                  <a:pt x="3564638" y="1309369"/>
                  <a:pt x="3564638" y="2924558"/>
                </a:cubicBezTo>
                <a:cubicBezTo>
                  <a:pt x="3564638" y="3530254"/>
                  <a:pt x="3380508" y="4092944"/>
                  <a:pt x="3065170" y="4559707"/>
                </a:cubicBezTo>
                <a:lnTo>
                  <a:pt x="3057720" y="4569668"/>
                </a:lnTo>
                <a:lnTo>
                  <a:pt x="0" y="4569668"/>
                </a:lnTo>
                <a:lnTo>
                  <a:pt x="0" y="72448"/>
                </a:lnTo>
                <a:lnTo>
                  <a:pt x="50679" y="59417"/>
                </a:lnTo>
                <a:cubicBezTo>
                  <a:pt x="241061" y="20459"/>
                  <a:pt x="438181" y="0"/>
                  <a:pt x="640080" y="0"/>
                </a:cubicBezTo>
                <a:close/>
              </a:path>
            </a:pathLst>
          </a:custGeom>
        </p:spPr>
      </p:pic>
      <p:sp>
        <p:nvSpPr>
          <p:cNvPr id="99" name="Oval 98">
            <a:extLst>
              <a:ext uri="{FF2B5EF4-FFF2-40B4-BE49-F238E27FC236}">
                <a16:creationId xmlns="" xmlns:a16="http://schemas.microsoft.com/office/drawing/2014/main" id="{78418A25-6EAC-4140-BFE6-284E1925B5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347279" y="615908"/>
            <a:ext cx="3182112" cy="3182112"/>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0" name="Picture 9" descr="A picture containing person, indoor, boy, young&#10;&#10;Description automatically generated">
            <a:extLst>
              <a:ext uri="{FF2B5EF4-FFF2-40B4-BE49-F238E27FC236}">
                <a16:creationId xmlns="" xmlns:a16="http://schemas.microsoft.com/office/drawing/2014/main" id="{FA64EA8A-ED63-4846-AA0F-BEBB79FA0EF8}"/>
              </a:ext>
            </a:extLst>
          </p:cNvPr>
          <p:cNvPicPr>
            <a:picLocks noChangeAspect="1"/>
          </p:cNvPicPr>
          <p:nvPr/>
        </p:nvPicPr>
        <p:blipFill rotWithShape="1">
          <a:blip r:embed="rId4">
            <a:extLst>
              <a:ext uri="{28A0092B-C50C-407E-A947-70E740481C1C}">
                <a14:useLocalDpi xmlns:a14="http://schemas.microsoft.com/office/drawing/2010/main" val="0"/>
              </a:ext>
            </a:extLst>
          </a:blip>
          <a:srcRect l="26501" r="17748" b="-3"/>
          <a:stretch/>
        </p:blipFill>
        <p:spPr>
          <a:xfrm>
            <a:off x="5511871" y="780500"/>
            <a:ext cx="2852928" cy="2852928"/>
          </a:xfrm>
          <a:custGeom>
            <a:avLst/>
            <a:gdLst/>
            <a:ahLst/>
            <a:cxnLst/>
            <a:rect l="l" t="t" r="r" b="b"/>
            <a:pathLst>
              <a:path w="2852928" h="2852928">
                <a:moveTo>
                  <a:pt x="1426464" y="0"/>
                </a:moveTo>
                <a:cubicBezTo>
                  <a:pt x="2214278" y="0"/>
                  <a:pt x="2852928" y="638650"/>
                  <a:pt x="2852928" y="1426464"/>
                </a:cubicBezTo>
                <a:cubicBezTo>
                  <a:pt x="2852928" y="2214278"/>
                  <a:pt x="2214278" y="2852928"/>
                  <a:pt x="1426464" y="2852928"/>
                </a:cubicBezTo>
                <a:cubicBezTo>
                  <a:pt x="638650" y="2852928"/>
                  <a:pt x="0" y="2214278"/>
                  <a:pt x="0" y="1426464"/>
                </a:cubicBezTo>
                <a:cubicBezTo>
                  <a:pt x="0" y="638650"/>
                  <a:pt x="638650" y="0"/>
                  <a:pt x="1426464" y="0"/>
                </a:cubicBezTo>
                <a:close/>
              </a:path>
            </a:pathLst>
          </a:custGeom>
        </p:spPr>
      </p:pic>
      <p:sp>
        <p:nvSpPr>
          <p:cNvPr id="101" name="Freeform: Shape 100">
            <a:extLst>
              <a:ext uri="{FF2B5EF4-FFF2-40B4-BE49-F238E27FC236}">
                <a16:creationId xmlns="" xmlns:a16="http://schemas.microsoft.com/office/drawing/2014/main" id="{31103AB2-C090-458F-B752-294F23AFA8A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752568" y="-4331"/>
            <a:ext cx="3439432" cy="3785157"/>
          </a:xfrm>
          <a:custGeom>
            <a:avLst/>
            <a:gdLst>
              <a:gd name="connsiteX0" fmla="*/ 198262 w 3439432"/>
              <a:gd name="connsiteY0" fmla="*/ 0 h 3785157"/>
              <a:gd name="connsiteX1" fmla="*/ 3439432 w 3439432"/>
              <a:gd name="connsiteY1" fmla="*/ 0 h 3785157"/>
              <a:gd name="connsiteX2" fmla="*/ 3439432 w 3439432"/>
              <a:gd name="connsiteY2" fmla="*/ 3697836 h 3785157"/>
              <a:gd name="connsiteX3" fmla="*/ 3318024 w 3439432"/>
              <a:gd name="connsiteY3" fmla="*/ 3729054 h 3785157"/>
              <a:gd name="connsiteX4" fmla="*/ 2761488 w 3439432"/>
              <a:gd name="connsiteY4" fmla="*/ 3785157 h 3785157"/>
              <a:gd name="connsiteX5" fmla="*/ 0 w 3439432"/>
              <a:gd name="connsiteY5" fmla="*/ 1023669 h 3785157"/>
              <a:gd name="connsiteX6" fmla="*/ 124151 w 3439432"/>
              <a:gd name="connsiteY6" fmla="*/ 202487 h 378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9432" h="3785157">
                <a:moveTo>
                  <a:pt x="198262" y="0"/>
                </a:moveTo>
                <a:lnTo>
                  <a:pt x="3439432" y="0"/>
                </a:lnTo>
                <a:lnTo>
                  <a:pt x="3439432" y="3697836"/>
                </a:lnTo>
                <a:lnTo>
                  <a:pt x="3318024" y="3729054"/>
                </a:lnTo>
                <a:cubicBezTo>
                  <a:pt x="3138258" y="3765839"/>
                  <a:pt x="2952129" y="3785157"/>
                  <a:pt x="2761488" y="3785157"/>
                </a:cubicBezTo>
                <a:cubicBezTo>
                  <a:pt x="1236360" y="3785157"/>
                  <a:pt x="0" y="2548797"/>
                  <a:pt x="0" y="1023669"/>
                </a:cubicBezTo>
                <a:cubicBezTo>
                  <a:pt x="0" y="737708"/>
                  <a:pt x="43466" y="461898"/>
                  <a:pt x="124151" y="20248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2" name="Picture 11">
            <a:extLst>
              <a:ext uri="{FF2B5EF4-FFF2-40B4-BE49-F238E27FC236}">
                <a16:creationId xmlns="" xmlns:a16="http://schemas.microsoft.com/office/drawing/2014/main" id="{9D27DF61-8375-4554-A76C-EAF6F2E747A7}"/>
              </a:ext>
            </a:extLst>
          </p:cNvPr>
          <p:cNvPicPr>
            <a:picLocks noChangeAspect="1"/>
          </p:cNvPicPr>
          <p:nvPr/>
        </p:nvPicPr>
        <p:blipFill rotWithShape="1">
          <a:blip r:embed="rId5"/>
          <a:srcRect l="28877" r="21378" b="1"/>
          <a:stretch/>
        </p:blipFill>
        <p:spPr>
          <a:xfrm>
            <a:off x="8918761" y="-4331"/>
            <a:ext cx="3273238" cy="3618965"/>
          </a:xfrm>
          <a:custGeom>
            <a:avLst/>
            <a:gdLst/>
            <a:ahLst/>
            <a:cxnLst/>
            <a:rect l="l" t="t" r="r" b="b"/>
            <a:pathLst>
              <a:path w="3273238" h="3618965">
                <a:moveTo>
                  <a:pt x="210437" y="0"/>
                </a:moveTo>
                <a:lnTo>
                  <a:pt x="3273238" y="0"/>
                </a:lnTo>
                <a:lnTo>
                  <a:pt x="3273238" y="3526409"/>
                </a:lnTo>
                <a:lnTo>
                  <a:pt x="3118338" y="3566238"/>
                </a:lnTo>
                <a:cubicBezTo>
                  <a:pt x="2949390" y="3600810"/>
                  <a:pt x="2774463" y="3618965"/>
                  <a:pt x="2595295" y="3618965"/>
                </a:cubicBezTo>
                <a:cubicBezTo>
                  <a:pt x="1161953" y="3618965"/>
                  <a:pt x="0" y="2457012"/>
                  <a:pt x="0" y="1023670"/>
                </a:cubicBezTo>
                <a:cubicBezTo>
                  <a:pt x="0" y="665335"/>
                  <a:pt x="72622" y="323961"/>
                  <a:pt x="203951" y="13464"/>
                </a:cubicBezTo>
                <a:close/>
              </a:path>
            </a:pathLst>
          </a:custGeom>
        </p:spPr>
      </p:pic>
    </p:spTree>
    <p:extLst>
      <p:ext uri="{BB962C8B-B14F-4D97-AF65-F5344CB8AC3E}">
        <p14:creationId xmlns:p14="http://schemas.microsoft.com/office/powerpoint/2010/main" val="32239897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DE5079-B185-4DE0-AF2C-AE4B7709FBC3}"/>
              </a:ext>
            </a:extLst>
          </p:cNvPr>
          <p:cNvSpPr>
            <a:spLocks noGrp="1"/>
          </p:cNvSpPr>
          <p:nvPr>
            <p:ph type="title"/>
          </p:nvPr>
        </p:nvSpPr>
        <p:spPr>
          <a:xfrm>
            <a:off x="2821577" y="0"/>
            <a:ext cx="6248985" cy="1123406"/>
          </a:xfrm>
        </p:spPr>
        <p:txBody>
          <a:bodyPr anchor="ctr">
            <a:normAutofit/>
          </a:bodyPr>
          <a:lstStyle/>
          <a:p>
            <a:pPr algn="ctr"/>
            <a:r>
              <a:rPr lang="en-US" dirty="0">
                <a:latin typeface="Franklin Gothic Book" panose="020B0503020102020204" pitchFamily="34" charset="0"/>
                <a:cs typeface="Segoe UI" panose="020B0502040204020203" pitchFamily="34" charset="0"/>
              </a:rPr>
              <a:t>Related work</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728281710"/>
              </p:ext>
            </p:extLst>
          </p:nvPr>
        </p:nvGraphicFramePr>
        <p:xfrm>
          <a:off x="385591" y="1262712"/>
          <a:ext cx="11113766" cy="5218008"/>
        </p:xfrm>
        <a:graphic>
          <a:graphicData uri="http://schemas.openxmlformats.org/drawingml/2006/table">
            <a:tbl>
              <a:tblPr firstRow="1" firstCol="1" bandRow="1">
                <a:tableStyleId>{5C22544A-7EE6-4342-B048-85BDC9FD1C3A}</a:tableStyleId>
              </a:tblPr>
              <a:tblGrid>
                <a:gridCol w="2091110">
                  <a:extLst>
                    <a:ext uri="{9D8B030D-6E8A-4147-A177-3AD203B41FA5}">
                      <a16:colId xmlns="" xmlns:a16="http://schemas.microsoft.com/office/drawing/2014/main" val="20000"/>
                    </a:ext>
                  </a:extLst>
                </a:gridCol>
                <a:gridCol w="4330064">
                  <a:extLst>
                    <a:ext uri="{9D8B030D-6E8A-4147-A177-3AD203B41FA5}">
                      <a16:colId xmlns="" xmlns:a16="http://schemas.microsoft.com/office/drawing/2014/main" val="20001"/>
                    </a:ext>
                  </a:extLst>
                </a:gridCol>
                <a:gridCol w="4692592">
                  <a:extLst>
                    <a:ext uri="{9D8B030D-6E8A-4147-A177-3AD203B41FA5}">
                      <a16:colId xmlns="" xmlns:a16="http://schemas.microsoft.com/office/drawing/2014/main" val="20002"/>
                    </a:ext>
                  </a:extLst>
                </a:gridCol>
              </a:tblGrid>
              <a:tr h="260900">
                <a:tc>
                  <a:txBody>
                    <a:bodyPr/>
                    <a:lstStyle/>
                    <a:p>
                      <a:pPr marL="0" marR="0" algn="ctr">
                        <a:spcBef>
                          <a:spcPts val="0"/>
                        </a:spcBef>
                        <a:spcAft>
                          <a:spcPts val="0"/>
                        </a:spcAft>
                      </a:pPr>
                      <a:r>
                        <a:rPr lang="en-US" sz="1600" dirty="0">
                          <a:effectLst/>
                        </a:rPr>
                        <a:t>Technique</a:t>
                      </a:r>
                      <a:endParaRPr lang="en-US" sz="1600" dirty="0">
                        <a:effectLst/>
                        <a:latin typeface="Times New Roman"/>
                        <a:ea typeface="Times New Roman"/>
                      </a:endParaRPr>
                    </a:p>
                  </a:txBody>
                  <a:tcPr marL="39484" marR="39484" marT="0" marB="0"/>
                </a:tc>
                <a:tc>
                  <a:txBody>
                    <a:bodyPr/>
                    <a:lstStyle/>
                    <a:p>
                      <a:pPr marL="0" marR="0" algn="ctr">
                        <a:spcBef>
                          <a:spcPts val="0"/>
                        </a:spcBef>
                        <a:spcAft>
                          <a:spcPts val="0"/>
                        </a:spcAft>
                      </a:pPr>
                      <a:r>
                        <a:rPr lang="en-US" sz="1600" dirty="0">
                          <a:effectLst/>
                        </a:rPr>
                        <a:t>Pros</a:t>
                      </a:r>
                      <a:endParaRPr lang="en-US" sz="1600" dirty="0">
                        <a:effectLst/>
                        <a:latin typeface="Times New Roman"/>
                        <a:ea typeface="Times New Roman"/>
                      </a:endParaRPr>
                    </a:p>
                  </a:txBody>
                  <a:tcPr marL="39484" marR="39484" marT="0" marB="0"/>
                </a:tc>
                <a:tc>
                  <a:txBody>
                    <a:bodyPr/>
                    <a:lstStyle/>
                    <a:p>
                      <a:pPr marL="0" marR="0" algn="ctr">
                        <a:spcBef>
                          <a:spcPts val="0"/>
                        </a:spcBef>
                        <a:spcAft>
                          <a:spcPts val="0"/>
                        </a:spcAft>
                      </a:pPr>
                      <a:r>
                        <a:rPr lang="en-US" sz="1600" dirty="0">
                          <a:effectLst/>
                        </a:rPr>
                        <a:t>Cons</a:t>
                      </a:r>
                      <a:endParaRPr lang="en-US" sz="1600" dirty="0">
                        <a:effectLst/>
                        <a:latin typeface="Times New Roman"/>
                        <a:ea typeface="Times New Roman"/>
                      </a:endParaRPr>
                    </a:p>
                  </a:txBody>
                  <a:tcPr marL="39484" marR="39484" marT="0" marB="0"/>
                </a:tc>
                <a:extLst>
                  <a:ext uri="{0D108BD9-81ED-4DB2-BD59-A6C34878D82A}">
                    <a16:rowId xmlns="" xmlns:a16="http://schemas.microsoft.com/office/drawing/2014/main" val="10000"/>
                  </a:ext>
                </a:extLst>
              </a:tr>
              <a:tr h="782701">
                <a:tc>
                  <a:txBody>
                    <a:bodyPr/>
                    <a:lstStyle/>
                    <a:p>
                      <a:pPr marL="0" marR="0" algn="ctr">
                        <a:spcBef>
                          <a:spcPts val="0"/>
                        </a:spcBef>
                        <a:spcAft>
                          <a:spcPts val="0"/>
                        </a:spcAft>
                      </a:pPr>
                      <a:r>
                        <a:rPr lang="en-US" sz="1600" dirty="0">
                          <a:effectLst/>
                        </a:rPr>
                        <a:t> </a:t>
                      </a:r>
                    </a:p>
                    <a:p>
                      <a:pPr marL="0" marR="0" algn="ctr">
                        <a:spcBef>
                          <a:spcPts val="0"/>
                        </a:spcBef>
                        <a:spcAft>
                          <a:spcPts val="0"/>
                        </a:spcAft>
                      </a:pPr>
                      <a:r>
                        <a:rPr lang="en-US" sz="1600" dirty="0">
                          <a:effectLst/>
                        </a:rPr>
                        <a:t>Bone-based</a:t>
                      </a:r>
                      <a:endParaRPr lang="en-US" sz="1600" dirty="0">
                        <a:effectLst/>
                        <a:latin typeface="Times New Roman"/>
                        <a:ea typeface="Times New Roman"/>
                      </a:endParaRPr>
                    </a:p>
                  </a:txBody>
                  <a:tcPr marL="39484" marR="39484" marT="0" marB="0"/>
                </a:tc>
                <a:tc>
                  <a:txBody>
                    <a:bodyPr/>
                    <a:lstStyle/>
                    <a:p>
                      <a:pPr marL="342900" marR="0" lvl="0" indent="-342900" rtl="0">
                        <a:spcBef>
                          <a:spcPts val="0"/>
                        </a:spcBef>
                        <a:spcAft>
                          <a:spcPts val="0"/>
                        </a:spcAft>
                        <a:buFont typeface="Symbol"/>
                        <a:buChar char=""/>
                      </a:pPr>
                      <a:r>
                        <a:rPr lang="en-US" sz="1600" dirty="0">
                          <a:effectLst/>
                        </a:rPr>
                        <a:t>Fast and efficient.</a:t>
                      </a:r>
                    </a:p>
                    <a:p>
                      <a:pPr marL="342900" marR="0" lvl="0" indent="-342900">
                        <a:spcBef>
                          <a:spcPts val="0"/>
                        </a:spcBef>
                        <a:spcAft>
                          <a:spcPts val="0"/>
                        </a:spcAft>
                        <a:buFont typeface="Symbol"/>
                        <a:buChar char=""/>
                      </a:pPr>
                      <a:r>
                        <a:rPr lang="en-US" sz="1600" dirty="0">
                          <a:effectLst/>
                        </a:rPr>
                        <a:t>Intuitive (artist friendly).</a:t>
                      </a:r>
                    </a:p>
                    <a:p>
                      <a:pPr marL="342900" marR="0" lvl="0" indent="-342900">
                        <a:spcBef>
                          <a:spcPts val="0"/>
                        </a:spcBef>
                        <a:spcAft>
                          <a:spcPts val="0"/>
                        </a:spcAft>
                        <a:buFont typeface="Symbol"/>
                        <a:buChar char=""/>
                      </a:pPr>
                      <a:r>
                        <a:rPr lang="en-US" sz="1600" dirty="0">
                          <a:effectLst/>
                        </a:rPr>
                        <a:t>Good for stylized models.</a:t>
                      </a:r>
                      <a:endParaRPr lang="en-US" sz="1600" dirty="0">
                        <a:effectLst/>
                        <a:latin typeface="Times New Roman"/>
                        <a:ea typeface="Times New Roman"/>
                      </a:endParaRPr>
                    </a:p>
                  </a:txBody>
                  <a:tcPr marL="39484" marR="39484" marT="0" marB="0"/>
                </a:tc>
                <a:tc>
                  <a:txBody>
                    <a:bodyPr/>
                    <a:lstStyle/>
                    <a:p>
                      <a:pPr marL="342900" marR="0" lvl="0" indent="-342900" rtl="0">
                        <a:spcBef>
                          <a:spcPts val="0"/>
                        </a:spcBef>
                        <a:spcAft>
                          <a:spcPts val="0"/>
                        </a:spcAft>
                        <a:buFont typeface="Symbol"/>
                        <a:buChar char=""/>
                      </a:pPr>
                      <a:r>
                        <a:rPr lang="en-US" sz="1600" dirty="0">
                          <a:effectLst/>
                        </a:rPr>
                        <a:t>Limitation in details</a:t>
                      </a:r>
                    </a:p>
                    <a:p>
                      <a:pPr marL="342900" marR="0" lvl="0" indent="-342900">
                        <a:spcBef>
                          <a:spcPts val="0"/>
                        </a:spcBef>
                        <a:spcAft>
                          <a:spcPts val="0"/>
                        </a:spcAft>
                        <a:buFont typeface="Symbol"/>
                        <a:buChar char=""/>
                      </a:pPr>
                      <a:r>
                        <a:rPr lang="en-US" sz="1600" dirty="0">
                          <a:effectLst/>
                        </a:rPr>
                        <a:t>Difficult to achieve realism by itself.</a:t>
                      </a:r>
                      <a:endParaRPr lang="en-US" sz="1600" dirty="0">
                        <a:effectLst/>
                        <a:latin typeface="Times New Roman"/>
                        <a:ea typeface="Times New Roman"/>
                      </a:endParaRPr>
                    </a:p>
                  </a:txBody>
                  <a:tcPr marL="39484" marR="39484" marT="0" marB="0"/>
                </a:tc>
                <a:extLst>
                  <a:ext uri="{0D108BD9-81ED-4DB2-BD59-A6C34878D82A}">
                    <a16:rowId xmlns="" xmlns:a16="http://schemas.microsoft.com/office/drawing/2014/main" val="10001"/>
                  </a:ext>
                </a:extLst>
              </a:tr>
              <a:tr h="1304502">
                <a:tc>
                  <a:txBody>
                    <a:bodyPr/>
                    <a:lstStyle/>
                    <a:p>
                      <a:pPr marL="0" marR="0" algn="ctr">
                        <a:spcBef>
                          <a:spcPts val="0"/>
                        </a:spcBef>
                        <a:spcAft>
                          <a:spcPts val="0"/>
                        </a:spcAft>
                      </a:pPr>
                      <a:r>
                        <a:rPr lang="en-US" sz="1600" dirty="0">
                          <a:effectLst/>
                        </a:rPr>
                        <a:t> </a:t>
                      </a:r>
                    </a:p>
                    <a:p>
                      <a:pPr marL="0" marR="0" algn="ctr">
                        <a:spcBef>
                          <a:spcPts val="0"/>
                        </a:spcBef>
                        <a:spcAft>
                          <a:spcPts val="0"/>
                        </a:spcAft>
                      </a:pPr>
                      <a:r>
                        <a:rPr lang="en-US" sz="1600" dirty="0">
                          <a:effectLst/>
                        </a:rPr>
                        <a:t> </a:t>
                      </a:r>
                    </a:p>
                    <a:p>
                      <a:pPr marL="0" marR="0" algn="ctr">
                        <a:spcBef>
                          <a:spcPts val="0"/>
                        </a:spcBef>
                        <a:spcAft>
                          <a:spcPts val="0"/>
                        </a:spcAft>
                      </a:pPr>
                      <a:r>
                        <a:rPr lang="en-US" sz="1600" dirty="0">
                          <a:effectLst/>
                        </a:rPr>
                        <a:t>Blend shapes</a:t>
                      </a:r>
                      <a:endParaRPr lang="en-US" sz="1600" dirty="0">
                        <a:effectLst/>
                        <a:latin typeface="Times New Roman"/>
                        <a:ea typeface="Times New Roman"/>
                      </a:endParaRPr>
                    </a:p>
                  </a:txBody>
                  <a:tcPr marL="39484" marR="39484" marT="0" marB="0"/>
                </a:tc>
                <a:tc>
                  <a:txBody>
                    <a:bodyPr/>
                    <a:lstStyle/>
                    <a:p>
                      <a:pPr marL="342900" marR="0" lvl="0" indent="-342900" rtl="0">
                        <a:spcBef>
                          <a:spcPts val="0"/>
                        </a:spcBef>
                        <a:spcAft>
                          <a:spcPts val="0"/>
                        </a:spcAft>
                        <a:buFont typeface="Symbol"/>
                        <a:buChar char=""/>
                      </a:pPr>
                      <a:r>
                        <a:rPr lang="en-US" sz="1600" dirty="0">
                          <a:effectLst/>
                        </a:rPr>
                        <a:t>Can bring a wide range of accurate expressions.</a:t>
                      </a:r>
                    </a:p>
                    <a:p>
                      <a:pPr marL="342900" marR="0" lvl="0" indent="-342900">
                        <a:spcBef>
                          <a:spcPts val="0"/>
                        </a:spcBef>
                        <a:spcAft>
                          <a:spcPts val="0"/>
                        </a:spcAft>
                        <a:buFont typeface="Symbol"/>
                        <a:buChar char=""/>
                      </a:pPr>
                      <a:r>
                        <a:rPr lang="en-US" sz="1600" dirty="0">
                          <a:effectLst/>
                        </a:rPr>
                        <a:t>Works well together with bone-based systems</a:t>
                      </a:r>
                    </a:p>
                    <a:p>
                      <a:pPr marL="342900" marR="0" lvl="0" indent="-342900">
                        <a:spcBef>
                          <a:spcPts val="0"/>
                        </a:spcBef>
                        <a:spcAft>
                          <a:spcPts val="0"/>
                        </a:spcAft>
                        <a:buFont typeface="Symbol"/>
                        <a:buChar char=""/>
                      </a:pPr>
                      <a:r>
                        <a:rPr lang="en-US" sz="1600" dirty="0">
                          <a:effectLst/>
                        </a:rPr>
                        <a:t>Works well for both stylized and realistic models.</a:t>
                      </a:r>
                      <a:endParaRPr lang="en-US" sz="1600" dirty="0">
                        <a:effectLst/>
                        <a:latin typeface="Times New Roman"/>
                        <a:ea typeface="Times New Roman"/>
                      </a:endParaRPr>
                    </a:p>
                  </a:txBody>
                  <a:tcPr marL="39484" marR="39484" marT="0" marB="0"/>
                </a:tc>
                <a:tc>
                  <a:txBody>
                    <a:bodyPr/>
                    <a:lstStyle/>
                    <a:p>
                      <a:pPr marL="342900" marR="0" lvl="0" indent="-342900" rtl="0">
                        <a:spcBef>
                          <a:spcPts val="0"/>
                        </a:spcBef>
                        <a:spcAft>
                          <a:spcPts val="0"/>
                        </a:spcAft>
                        <a:buFont typeface="Symbol"/>
                        <a:buChar char=""/>
                      </a:pPr>
                      <a:r>
                        <a:rPr lang="en-US" sz="1600" dirty="0">
                          <a:effectLst/>
                        </a:rPr>
                        <a:t>Computationally expensive.</a:t>
                      </a:r>
                    </a:p>
                    <a:p>
                      <a:pPr marL="342900" marR="0" lvl="0" indent="-342900">
                        <a:spcBef>
                          <a:spcPts val="0"/>
                        </a:spcBef>
                        <a:spcAft>
                          <a:spcPts val="0"/>
                        </a:spcAft>
                        <a:buFont typeface="Symbol"/>
                        <a:buChar char=""/>
                      </a:pPr>
                      <a:r>
                        <a:rPr lang="en-US" sz="1600" dirty="0">
                          <a:effectLst/>
                        </a:rPr>
                        <a:t>Needs large collection of blend shapes to work well.</a:t>
                      </a:r>
                    </a:p>
                    <a:p>
                      <a:pPr marL="342900" marR="0" lvl="0" indent="-342900">
                        <a:spcBef>
                          <a:spcPts val="0"/>
                        </a:spcBef>
                        <a:spcAft>
                          <a:spcPts val="0"/>
                        </a:spcAft>
                        <a:buFont typeface="Symbol"/>
                        <a:buChar char=""/>
                      </a:pPr>
                      <a:r>
                        <a:rPr lang="en-US" sz="1600" dirty="0">
                          <a:effectLst/>
                        </a:rPr>
                        <a:t>High level of artist effort.</a:t>
                      </a:r>
                      <a:endParaRPr lang="en-US" sz="1600" dirty="0">
                        <a:effectLst/>
                        <a:latin typeface="Times New Roman"/>
                        <a:ea typeface="Times New Roman"/>
                      </a:endParaRPr>
                    </a:p>
                  </a:txBody>
                  <a:tcPr marL="39484" marR="39484" marT="0" marB="0"/>
                </a:tc>
                <a:extLst>
                  <a:ext uri="{0D108BD9-81ED-4DB2-BD59-A6C34878D82A}">
                    <a16:rowId xmlns="" xmlns:a16="http://schemas.microsoft.com/office/drawing/2014/main" val="10002"/>
                  </a:ext>
                </a:extLst>
              </a:tr>
              <a:tr h="1304502">
                <a:tc>
                  <a:txBody>
                    <a:bodyPr/>
                    <a:lstStyle/>
                    <a:p>
                      <a:pPr marL="0" marR="0" algn="ctr">
                        <a:spcBef>
                          <a:spcPts val="0"/>
                        </a:spcBef>
                        <a:spcAft>
                          <a:spcPts val="0"/>
                        </a:spcAft>
                      </a:pPr>
                      <a:r>
                        <a:rPr lang="en-US" sz="1600" dirty="0">
                          <a:effectLst/>
                        </a:rPr>
                        <a:t> </a:t>
                      </a:r>
                    </a:p>
                    <a:p>
                      <a:pPr marL="0" marR="0" algn="ctr">
                        <a:spcBef>
                          <a:spcPts val="0"/>
                        </a:spcBef>
                        <a:spcAft>
                          <a:spcPts val="0"/>
                        </a:spcAft>
                      </a:pPr>
                      <a:r>
                        <a:rPr lang="en-US" sz="1600" dirty="0">
                          <a:effectLst/>
                        </a:rPr>
                        <a:t> </a:t>
                      </a:r>
                    </a:p>
                    <a:p>
                      <a:pPr marL="0" marR="0" algn="ctr">
                        <a:spcBef>
                          <a:spcPts val="0"/>
                        </a:spcBef>
                        <a:spcAft>
                          <a:spcPts val="0"/>
                        </a:spcAft>
                      </a:pPr>
                      <a:r>
                        <a:rPr lang="en-US" sz="1600" dirty="0">
                          <a:effectLst/>
                        </a:rPr>
                        <a:t>Muscle systems</a:t>
                      </a:r>
                      <a:endParaRPr lang="en-US" sz="1600" dirty="0">
                        <a:effectLst/>
                        <a:latin typeface="Times New Roman"/>
                        <a:ea typeface="Times New Roman"/>
                      </a:endParaRPr>
                    </a:p>
                  </a:txBody>
                  <a:tcPr marL="39484" marR="39484" marT="0" marB="0"/>
                </a:tc>
                <a:tc>
                  <a:txBody>
                    <a:bodyPr/>
                    <a:lstStyle/>
                    <a:p>
                      <a:pPr marL="457200" marR="0">
                        <a:spcBef>
                          <a:spcPts val="0"/>
                        </a:spcBef>
                        <a:spcAft>
                          <a:spcPts val="0"/>
                        </a:spcAft>
                      </a:pPr>
                      <a:r>
                        <a:rPr lang="en-US" sz="1600" dirty="0">
                          <a:effectLst/>
                        </a:rPr>
                        <a:t> </a:t>
                      </a:r>
                    </a:p>
                    <a:p>
                      <a:pPr marL="342900" marR="0" lvl="0" indent="-342900">
                        <a:spcBef>
                          <a:spcPts val="0"/>
                        </a:spcBef>
                        <a:spcAft>
                          <a:spcPts val="0"/>
                        </a:spcAft>
                        <a:buFont typeface="Symbol"/>
                        <a:buChar char=""/>
                      </a:pPr>
                      <a:r>
                        <a:rPr lang="en-US" sz="1600" dirty="0">
                          <a:effectLst/>
                        </a:rPr>
                        <a:t>High level of accuracy (anatomically correct).</a:t>
                      </a:r>
                    </a:p>
                    <a:p>
                      <a:pPr marL="342900" marR="0" lvl="0" indent="-342900">
                        <a:spcBef>
                          <a:spcPts val="0"/>
                        </a:spcBef>
                        <a:spcAft>
                          <a:spcPts val="0"/>
                        </a:spcAft>
                        <a:buFont typeface="Symbol"/>
                        <a:buChar char=""/>
                      </a:pPr>
                      <a:r>
                        <a:rPr lang="en-US" sz="1600" dirty="0">
                          <a:effectLst/>
                        </a:rPr>
                        <a:t>Works well together with additional physics-based simulations (i.e. fat jiggling).</a:t>
                      </a:r>
                    </a:p>
                    <a:p>
                      <a:pPr marL="342900" marR="0" lvl="0" indent="-342900">
                        <a:spcBef>
                          <a:spcPts val="0"/>
                        </a:spcBef>
                        <a:spcAft>
                          <a:spcPts val="0"/>
                        </a:spcAft>
                        <a:buFont typeface="Symbol"/>
                        <a:buChar char=""/>
                      </a:pPr>
                      <a:r>
                        <a:rPr lang="en-US" sz="1600" dirty="0">
                          <a:effectLst/>
                        </a:rPr>
                        <a:t>Good for realistic models.</a:t>
                      </a:r>
                      <a:endParaRPr lang="en-US" sz="1600" dirty="0">
                        <a:effectLst/>
                        <a:latin typeface="Times New Roman"/>
                        <a:ea typeface="Times New Roman"/>
                      </a:endParaRPr>
                    </a:p>
                  </a:txBody>
                  <a:tcPr marL="39484" marR="39484" marT="0" marB="0"/>
                </a:tc>
                <a:tc>
                  <a:txBody>
                    <a:bodyPr/>
                    <a:lstStyle/>
                    <a:p>
                      <a:pPr marL="457200" marR="0">
                        <a:spcBef>
                          <a:spcPts val="0"/>
                        </a:spcBef>
                        <a:spcAft>
                          <a:spcPts val="0"/>
                        </a:spcAft>
                      </a:pPr>
                      <a:r>
                        <a:rPr lang="en-US" sz="1600" dirty="0">
                          <a:effectLst/>
                        </a:rPr>
                        <a:t> </a:t>
                      </a:r>
                    </a:p>
                    <a:p>
                      <a:pPr marL="342900" marR="0" lvl="0" indent="-342900">
                        <a:spcBef>
                          <a:spcPts val="0"/>
                        </a:spcBef>
                        <a:spcAft>
                          <a:spcPts val="0"/>
                        </a:spcAft>
                        <a:buFont typeface="Symbol"/>
                        <a:buChar char=""/>
                      </a:pPr>
                      <a:r>
                        <a:rPr lang="en-US" sz="1600" dirty="0">
                          <a:effectLst/>
                        </a:rPr>
                        <a:t>Difficult to achieve realistic results.</a:t>
                      </a:r>
                    </a:p>
                    <a:p>
                      <a:pPr marL="342900" marR="0" lvl="0" indent="-342900">
                        <a:spcBef>
                          <a:spcPts val="0"/>
                        </a:spcBef>
                        <a:spcAft>
                          <a:spcPts val="0"/>
                        </a:spcAft>
                        <a:buFont typeface="Symbol"/>
                        <a:buChar char=""/>
                      </a:pPr>
                      <a:r>
                        <a:rPr lang="en-US" sz="1600" dirty="0">
                          <a:effectLst/>
                        </a:rPr>
                        <a:t>Needs large collection of muscles to work well.</a:t>
                      </a:r>
                    </a:p>
                    <a:p>
                      <a:pPr marL="342900" marR="0" lvl="0" indent="-342900">
                        <a:spcBef>
                          <a:spcPts val="0"/>
                        </a:spcBef>
                        <a:spcAft>
                          <a:spcPts val="0"/>
                        </a:spcAft>
                        <a:buFont typeface="Symbol"/>
                        <a:buChar char=""/>
                      </a:pPr>
                      <a:r>
                        <a:rPr lang="en-US" sz="1600" dirty="0">
                          <a:effectLst/>
                        </a:rPr>
                        <a:t>High level of technical and artist effort.</a:t>
                      </a:r>
                      <a:endParaRPr lang="en-US" sz="1600" dirty="0">
                        <a:effectLst/>
                        <a:latin typeface="Times New Roman"/>
                        <a:ea typeface="Times New Roman"/>
                      </a:endParaRPr>
                    </a:p>
                  </a:txBody>
                  <a:tcPr marL="39484" marR="39484" marT="0" marB="0"/>
                </a:tc>
                <a:extLst>
                  <a:ext uri="{0D108BD9-81ED-4DB2-BD59-A6C34878D82A}">
                    <a16:rowId xmlns="" xmlns:a16="http://schemas.microsoft.com/office/drawing/2014/main" val="10004"/>
                  </a:ext>
                </a:extLst>
              </a:tr>
              <a:tr h="1565403">
                <a:tc>
                  <a:txBody>
                    <a:bodyPr/>
                    <a:lstStyle/>
                    <a:p>
                      <a:pPr marL="0" marR="0" algn="ctr">
                        <a:spcBef>
                          <a:spcPts val="0"/>
                        </a:spcBef>
                        <a:spcAft>
                          <a:spcPts val="0"/>
                        </a:spcAft>
                      </a:pPr>
                      <a:r>
                        <a:rPr lang="en-US" sz="1600" dirty="0">
                          <a:effectLst/>
                        </a:rPr>
                        <a:t> </a:t>
                      </a:r>
                    </a:p>
                    <a:p>
                      <a:pPr marL="0" marR="0" algn="ctr">
                        <a:spcBef>
                          <a:spcPts val="0"/>
                        </a:spcBef>
                        <a:spcAft>
                          <a:spcPts val="0"/>
                        </a:spcAft>
                      </a:pPr>
                      <a:r>
                        <a:rPr lang="en-US" sz="1600" dirty="0">
                          <a:effectLst/>
                        </a:rPr>
                        <a:t> </a:t>
                      </a:r>
                    </a:p>
                    <a:p>
                      <a:pPr marL="0" marR="0" algn="ctr">
                        <a:spcBef>
                          <a:spcPts val="0"/>
                        </a:spcBef>
                        <a:spcAft>
                          <a:spcPts val="0"/>
                        </a:spcAft>
                      </a:pPr>
                      <a:endParaRPr lang="en-US" sz="1600" dirty="0">
                        <a:effectLst/>
                      </a:endParaRPr>
                    </a:p>
                    <a:p>
                      <a:pPr marL="0" marR="0" algn="ctr">
                        <a:spcBef>
                          <a:spcPts val="0"/>
                        </a:spcBef>
                        <a:spcAft>
                          <a:spcPts val="0"/>
                        </a:spcAft>
                      </a:pPr>
                      <a:r>
                        <a:rPr lang="en-US" sz="1600" dirty="0">
                          <a:effectLst/>
                        </a:rPr>
                        <a:t>Motion capture</a:t>
                      </a:r>
                      <a:endParaRPr lang="en-US" sz="1600" dirty="0">
                        <a:effectLst/>
                        <a:latin typeface="Times New Roman"/>
                        <a:ea typeface="Times New Roman"/>
                      </a:endParaRPr>
                    </a:p>
                  </a:txBody>
                  <a:tcPr marL="39484" marR="39484" marT="0" marB="0"/>
                </a:tc>
                <a:tc>
                  <a:txBody>
                    <a:bodyPr/>
                    <a:lstStyle/>
                    <a:p>
                      <a:pPr marL="457200" marR="0">
                        <a:spcBef>
                          <a:spcPts val="0"/>
                        </a:spcBef>
                        <a:spcAft>
                          <a:spcPts val="0"/>
                        </a:spcAft>
                      </a:pPr>
                      <a:r>
                        <a:rPr lang="en-US" sz="1600" dirty="0">
                          <a:effectLst/>
                        </a:rPr>
                        <a:t> </a:t>
                      </a:r>
                    </a:p>
                    <a:p>
                      <a:pPr marL="342900" marR="0" lvl="0" indent="-342900">
                        <a:spcBef>
                          <a:spcPts val="0"/>
                        </a:spcBef>
                        <a:spcAft>
                          <a:spcPts val="0"/>
                        </a:spcAft>
                        <a:buFont typeface="Symbol"/>
                        <a:buChar char=""/>
                      </a:pPr>
                      <a:r>
                        <a:rPr lang="en-US" sz="1600" dirty="0">
                          <a:effectLst/>
                        </a:rPr>
                        <a:t>Based on actor performance.</a:t>
                      </a:r>
                    </a:p>
                    <a:p>
                      <a:pPr marL="342900" marR="0" lvl="0" indent="-342900">
                        <a:spcBef>
                          <a:spcPts val="0"/>
                        </a:spcBef>
                        <a:spcAft>
                          <a:spcPts val="0"/>
                        </a:spcAft>
                        <a:buFont typeface="Symbol"/>
                        <a:buChar char=""/>
                      </a:pPr>
                      <a:r>
                        <a:rPr lang="en-US" sz="1600" dirty="0">
                          <a:effectLst/>
                        </a:rPr>
                        <a:t>Able to capture subtle movements.</a:t>
                      </a:r>
                    </a:p>
                    <a:p>
                      <a:pPr marL="342900" marR="0" lvl="0" indent="-342900">
                        <a:spcBef>
                          <a:spcPts val="0"/>
                        </a:spcBef>
                        <a:spcAft>
                          <a:spcPts val="0"/>
                        </a:spcAft>
                        <a:buFont typeface="Symbol"/>
                        <a:buChar char=""/>
                      </a:pPr>
                      <a:r>
                        <a:rPr lang="en-US" sz="1600" dirty="0">
                          <a:effectLst/>
                        </a:rPr>
                        <a:t>Works well for both stylized and realistic models.</a:t>
                      </a:r>
                      <a:endParaRPr lang="en-US" sz="1600" dirty="0">
                        <a:effectLst/>
                        <a:latin typeface="Times New Roman"/>
                        <a:ea typeface="Times New Roman"/>
                      </a:endParaRPr>
                    </a:p>
                  </a:txBody>
                  <a:tcPr marL="39484" marR="39484" marT="0" marB="0"/>
                </a:tc>
                <a:tc>
                  <a:txBody>
                    <a:bodyPr/>
                    <a:lstStyle/>
                    <a:p>
                      <a:pPr marL="457200" marR="0">
                        <a:spcBef>
                          <a:spcPts val="0"/>
                        </a:spcBef>
                        <a:spcAft>
                          <a:spcPts val="0"/>
                        </a:spcAft>
                      </a:pPr>
                      <a:r>
                        <a:rPr lang="en-US" sz="1600" dirty="0">
                          <a:effectLst/>
                        </a:rPr>
                        <a:t> </a:t>
                      </a:r>
                    </a:p>
                    <a:p>
                      <a:pPr marL="342900" marR="0" lvl="0" indent="-342900">
                        <a:spcBef>
                          <a:spcPts val="0"/>
                        </a:spcBef>
                        <a:spcAft>
                          <a:spcPts val="0"/>
                        </a:spcAft>
                        <a:buFont typeface="Symbol"/>
                        <a:buChar char=""/>
                      </a:pPr>
                      <a:r>
                        <a:rPr lang="en-US" sz="1600" dirty="0">
                          <a:effectLst/>
                        </a:rPr>
                        <a:t>Difficult to transfer data without losing accuracy.</a:t>
                      </a:r>
                    </a:p>
                    <a:p>
                      <a:pPr marL="342900" marR="0" lvl="0" indent="-342900">
                        <a:spcBef>
                          <a:spcPts val="0"/>
                        </a:spcBef>
                        <a:spcAft>
                          <a:spcPts val="0"/>
                        </a:spcAft>
                        <a:buFont typeface="Symbol"/>
                        <a:buChar char=""/>
                      </a:pPr>
                      <a:r>
                        <a:rPr lang="en-US" sz="1600" dirty="0">
                          <a:effectLst/>
                        </a:rPr>
                        <a:t>Might introduce noise during capture process.</a:t>
                      </a:r>
                    </a:p>
                    <a:p>
                      <a:pPr marL="342900" marR="0" lvl="0" indent="-342900">
                        <a:spcBef>
                          <a:spcPts val="0"/>
                        </a:spcBef>
                        <a:spcAft>
                          <a:spcPts val="0"/>
                        </a:spcAft>
                        <a:buFont typeface="Symbol"/>
                        <a:buChar char=""/>
                      </a:pPr>
                      <a:r>
                        <a:rPr lang="en-US" sz="1600" dirty="0">
                          <a:effectLst/>
                        </a:rPr>
                        <a:t>High level of technical effort.</a:t>
                      </a:r>
                      <a:endParaRPr lang="en-US" sz="1600" dirty="0">
                        <a:effectLst/>
                        <a:latin typeface="Times New Roman"/>
                        <a:ea typeface="Times New Roman"/>
                      </a:endParaRPr>
                    </a:p>
                  </a:txBody>
                  <a:tcPr marL="39484" marR="39484" marT="0" marB="0"/>
                </a:tc>
                <a:extLst>
                  <a:ext uri="{0D108BD9-81ED-4DB2-BD59-A6C34878D82A}">
                    <a16:rowId xmlns="" xmlns:a16="http://schemas.microsoft.com/office/drawing/2014/main" val="10005"/>
                  </a:ext>
                </a:extLst>
              </a:tr>
            </a:tbl>
          </a:graphicData>
        </a:graphic>
      </p:graphicFrame>
      <p:pic>
        <p:nvPicPr>
          <p:cNvPr id="8" name="Content Placeholder 4">
            <a:extLst>
              <a:ext uri="{FF2B5EF4-FFF2-40B4-BE49-F238E27FC236}">
                <a16:creationId xmlns="" xmlns:a16="http://schemas.microsoft.com/office/drawing/2014/main" id="{17062073-5027-4AA3-AB16-4D2C8C505AFD}"/>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947225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8F6D58-1A39-41ED-99F7-0CE9F03BD344}"/>
              </a:ext>
            </a:extLst>
          </p:cNvPr>
          <p:cNvSpPr>
            <a:spLocks noGrp="1"/>
          </p:cNvSpPr>
          <p:nvPr>
            <p:ph type="title"/>
          </p:nvPr>
        </p:nvSpPr>
        <p:spPr>
          <a:xfrm>
            <a:off x="3290349" y="14343"/>
            <a:ext cx="4914295" cy="1010950"/>
          </a:xfrm>
        </p:spPr>
        <p:txBody>
          <a:bodyPr anchor="ctr">
            <a:normAutofit/>
          </a:bodyPr>
          <a:lstStyle/>
          <a:p>
            <a:pPr algn="ctr"/>
            <a:r>
              <a:rPr lang="en-US" sz="5400" dirty="0">
                <a:latin typeface="Franklin Gothic Book" panose="020B0503020102020204" pitchFamily="34" charset="0"/>
                <a:cs typeface="Segoe UI" panose="020B0502040204020203" pitchFamily="34" charset="0"/>
              </a:rPr>
              <a:t>Architecture</a:t>
            </a:r>
          </a:p>
        </p:txBody>
      </p:sp>
      <p:pic>
        <p:nvPicPr>
          <p:cNvPr id="8" name="Graphic 7">
            <a:extLst>
              <a:ext uri="{FF2B5EF4-FFF2-40B4-BE49-F238E27FC236}">
                <a16:creationId xmlns="" xmlns:a16="http://schemas.microsoft.com/office/drawing/2014/main" id="{590430A8-7125-464C-98BA-3409573DB574}"/>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
        <p:nvSpPr>
          <p:cNvPr id="21" name="Rectangle 20">
            <a:extLst>
              <a:ext uri="{FF2B5EF4-FFF2-40B4-BE49-F238E27FC236}">
                <a16:creationId xmlns="" xmlns:a16="http://schemas.microsoft.com/office/drawing/2014/main" id="{8FC0FBCD-95CE-4EF2-9FED-8CBFCB9C569A}"/>
              </a:ext>
            </a:extLst>
          </p:cNvPr>
          <p:cNvSpPr/>
          <p:nvPr/>
        </p:nvSpPr>
        <p:spPr>
          <a:xfrm>
            <a:off x="40941" y="1632672"/>
            <a:ext cx="4599298" cy="5225327"/>
          </a:xfrm>
          <a:prstGeom prst="rect">
            <a:avLst/>
          </a:prstGeom>
          <a:solidFill>
            <a:srgbClr val="190882"/>
          </a:solidFill>
        </p:spPr>
        <p:style>
          <a:lnRef idx="1">
            <a:schemeClr val="accent2"/>
          </a:lnRef>
          <a:fillRef idx="2">
            <a:schemeClr val="accent2"/>
          </a:fillRef>
          <a:effectRef idx="1">
            <a:schemeClr val="accent2"/>
          </a:effectRef>
          <a:fontRef idx="minor">
            <a:schemeClr val="dk1"/>
          </a:fontRef>
        </p:style>
        <p:txBody>
          <a:bodyPr rtlCol="0" anchor="ctr"/>
          <a:lstStyle/>
          <a:p>
            <a:r>
              <a:rPr lang="en-US" sz="1600" dirty="0"/>
              <a:t>		</a:t>
            </a:r>
          </a:p>
          <a:p>
            <a:pPr marL="457200" indent="-457200" algn="ctr">
              <a:buFont typeface="Wingdings" panose="05000000000000000000" pitchFamily="2" charset="2"/>
              <a:buChar char="Ø"/>
            </a:pPr>
            <a:endParaRPr lang="en-US" dirty="0"/>
          </a:p>
          <a:p>
            <a:pPr marL="457200" indent="-457200" algn="ctr">
              <a:buFont typeface="Arial" panose="020B0604020202020204" pitchFamily="34" charset="0"/>
              <a:buChar char="•"/>
            </a:pPr>
            <a:endParaRPr lang="en-US" sz="3200" dirty="0"/>
          </a:p>
        </p:txBody>
      </p:sp>
      <p:sp>
        <p:nvSpPr>
          <p:cNvPr id="22" name="Arrow: Right 21">
            <a:extLst>
              <a:ext uri="{FF2B5EF4-FFF2-40B4-BE49-F238E27FC236}">
                <a16:creationId xmlns="" xmlns:a16="http://schemas.microsoft.com/office/drawing/2014/main" id="{08B89A01-0442-4A83-9D32-40CFF932B3BD}"/>
              </a:ext>
            </a:extLst>
          </p:cNvPr>
          <p:cNvSpPr/>
          <p:nvPr/>
        </p:nvSpPr>
        <p:spPr>
          <a:xfrm>
            <a:off x="4640239" y="4184742"/>
            <a:ext cx="614149" cy="464025"/>
          </a:xfrm>
          <a:prstGeom prst="rightArrow">
            <a:avLst/>
          </a:prstGeom>
          <a:solidFill>
            <a:schemeClr val="tx1"/>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p>
        </p:txBody>
      </p:sp>
      <p:sp>
        <p:nvSpPr>
          <p:cNvPr id="23" name="Rectangle 22">
            <a:extLst>
              <a:ext uri="{FF2B5EF4-FFF2-40B4-BE49-F238E27FC236}">
                <a16:creationId xmlns="" xmlns:a16="http://schemas.microsoft.com/office/drawing/2014/main" id="{05CA70CA-6DED-4DAC-A469-173828AD69E8}"/>
              </a:ext>
            </a:extLst>
          </p:cNvPr>
          <p:cNvSpPr/>
          <p:nvPr/>
        </p:nvSpPr>
        <p:spPr>
          <a:xfrm>
            <a:off x="7551761" y="1630625"/>
            <a:ext cx="4640239" cy="5225327"/>
          </a:xfrm>
          <a:prstGeom prst="rect">
            <a:avLst/>
          </a:prstGeom>
          <a:solidFill>
            <a:srgbClr val="190882"/>
          </a:solidFill>
        </p:spPr>
        <p:style>
          <a:lnRef idx="1">
            <a:schemeClr val="accent2"/>
          </a:lnRef>
          <a:fillRef idx="2">
            <a:schemeClr val="accent2"/>
          </a:fillRef>
          <a:effectRef idx="1">
            <a:schemeClr val="accent2"/>
          </a:effectRef>
          <a:fontRef idx="minor">
            <a:schemeClr val="dk1"/>
          </a:fontRef>
        </p:style>
        <p:txBody>
          <a:bodyPr rtlCol="0" anchor="ctr"/>
          <a:lstStyle/>
          <a:p>
            <a:pPr marL="285750" indent="-285750">
              <a:buFont typeface="Arial" panose="020B0604020202020204" pitchFamily="34" charset="0"/>
              <a:buChar char="•"/>
            </a:pPr>
            <a:endParaRPr lang="en-US" sz="3200" dirty="0"/>
          </a:p>
          <a:p>
            <a:pPr marL="285750" indent="-285750">
              <a:buFont typeface="Arial" panose="020B0604020202020204" pitchFamily="34" charset="0"/>
              <a:buChar char="•"/>
            </a:pPr>
            <a:endParaRPr lang="en-US" sz="3200" dirty="0"/>
          </a:p>
          <a:p>
            <a:endParaRPr lang="en-US" dirty="0"/>
          </a:p>
          <a:p>
            <a:pPr marL="285750" indent="-285750">
              <a:buFont typeface="Wingdings" panose="05000000000000000000" pitchFamily="2" charset="2"/>
              <a:buChar char="Ø"/>
            </a:pPr>
            <a:endParaRPr lang="en-US" dirty="0"/>
          </a:p>
          <a:p>
            <a:r>
              <a:rPr lang="en-US" dirty="0"/>
              <a:t>		</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24" name="Arrow: Right 23">
            <a:extLst>
              <a:ext uri="{FF2B5EF4-FFF2-40B4-BE49-F238E27FC236}">
                <a16:creationId xmlns="" xmlns:a16="http://schemas.microsoft.com/office/drawing/2014/main" id="{8AFC58E9-0BCF-4021-ADCC-CF7C406E8D83}"/>
              </a:ext>
            </a:extLst>
          </p:cNvPr>
          <p:cNvSpPr/>
          <p:nvPr/>
        </p:nvSpPr>
        <p:spPr>
          <a:xfrm>
            <a:off x="6905191" y="4184743"/>
            <a:ext cx="614149" cy="464025"/>
          </a:xfrm>
          <a:prstGeom prst="rightArrow">
            <a:avLst/>
          </a:prstGeom>
          <a:solidFill>
            <a:schemeClr val="tx1">
              <a:lumMod val="95000"/>
              <a:lumOff val="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p>
        </p:txBody>
      </p:sp>
      <p:sp>
        <p:nvSpPr>
          <p:cNvPr id="25" name="Oval 24">
            <a:extLst>
              <a:ext uri="{FF2B5EF4-FFF2-40B4-BE49-F238E27FC236}">
                <a16:creationId xmlns="" xmlns:a16="http://schemas.microsoft.com/office/drawing/2014/main" id="{CAA1AFB8-C7EA-4646-A817-5EF76BEB8B83}"/>
              </a:ext>
            </a:extLst>
          </p:cNvPr>
          <p:cNvSpPr/>
          <p:nvPr/>
        </p:nvSpPr>
        <p:spPr>
          <a:xfrm>
            <a:off x="5254388" y="3429000"/>
            <a:ext cx="1618382" cy="1975513"/>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000" dirty="0"/>
              <a:t>Socket Communication</a:t>
            </a:r>
          </a:p>
        </p:txBody>
      </p:sp>
      <p:sp>
        <p:nvSpPr>
          <p:cNvPr id="26" name="Rectangle: Rounded Corners 25">
            <a:extLst>
              <a:ext uri="{FF2B5EF4-FFF2-40B4-BE49-F238E27FC236}">
                <a16:creationId xmlns="" xmlns:a16="http://schemas.microsoft.com/office/drawing/2014/main" id="{8A951D68-3E2D-4B4F-9B56-7D28686949D2}"/>
              </a:ext>
            </a:extLst>
          </p:cNvPr>
          <p:cNvSpPr/>
          <p:nvPr/>
        </p:nvSpPr>
        <p:spPr>
          <a:xfrm>
            <a:off x="40942" y="1287694"/>
            <a:ext cx="4599296" cy="344978"/>
          </a:xfrm>
          <a:prstGeom prst="roundRect">
            <a:avLst/>
          </a:prstGeom>
          <a:solidFill>
            <a:schemeClr val="accent2">
              <a:lumMod val="20000"/>
              <a:lumOff val="8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Detection and extraction </a:t>
            </a:r>
          </a:p>
        </p:txBody>
      </p:sp>
      <p:sp>
        <p:nvSpPr>
          <p:cNvPr id="27" name="Rectangle: Rounded Corners 26">
            <a:extLst>
              <a:ext uri="{FF2B5EF4-FFF2-40B4-BE49-F238E27FC236}">
                <a16:creationId xmlns="" xmlns:a16="http://schemas.microsoft.com/office/drawing/2014/main" id="{9E1EA8AF-DEF8-45D4-96C4-EF646B2F39AE}"/>
              </a:ext>
            </a:extLst>
          </p:cNvPr>
          <p:cNvSpPr/>
          <p:nvPr/>
        </p:nvSpPr>
        <p:spPr>
          <a:xfrm>
            <a:off x="7551760" y="1289365"/>
            <a:ext cx="4640239" cy="343307"/>
          </a:xfrm>
          <a:prstGeom prst="roundRect">
            <a:avLst/>
          </a:prstGeom>
          <a:solidFill>
            <a:schemeClr val="accent2">
              <a:lumMod val="20000"/>
              <a:lumOff val="8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Motion Control</a:t>
            </a:r>
          </a:p>
        </p:txBody>
      </p:sp>
      <p:sp>
        <p:nvSpPr>
          <p:cNvPr id="29" name="Rectangle: Rounded Corners 28">
            <a:extLst>
              <a:ext uri="{FF2B5EF4-FFF2-40B4-BE49-F238E27FC236}">
                <a16:creationId xmlns="" xmlns:a16="http://schemas.microsoft.com/office/drawing/2014/main" id="{BA59275D-CE27-4F4F-97FA-A8E0885DBF69}"/>
              </a:ext>
            </a:extLst>
          </p:cNvPr>
          <p:cNvSpPr/>
          <p:nvPr/>
        </p:nvSpPr>
        <p:spPr>
          <a:xfrm>
            <a:off x="319540" y="1722872"/>
            <a:ext cx="3850973" cy="2208582"/>
          </a:xfrm>
          <a:prstGeom prst="roundRect">
            <a:avLst/>
          </a:prstGeom>
          <a:solidFill>
            <a:schemeClr val="accent2">
              <a:lumMod val="40000"/>
              <a:lumOff val="60000"/>
            </a:schemeClr>
          </a:solidFill>
        </p:spPr>
        <p:style>
          <a:lnRef idx="1">
            <a:schemeClr val="accent2"/>
          </a:lnRef>
          <a:fillRef idx="2">
            <a:schemeClr val="accent2"/>
          </a:fillRef>
          <a:effectRef idx="1">
            <a:schemeClr val="accent2"/>
          </a:effectRef>
          <a:fontRef idx="minor">
            <a:schemeClr val="dk1"/>
          </a:fontRef>
        </p:style>
        <p:txBody>
          <a:bodyPr rtlCol="0" anchor="ctr"/>
          <a:lstStyle/>
          <a:p>
            <a:r>
              <a:rPr lang="en-US" sz="2400" dirty="0"/>
              <a:t>Face landmarks tracking</a:t>
            </a:r>
          </a:p>
          <a:p>
            <a:pPr marL="285750" indent="-285750">
              <a:buFont typeface="Wingdings" panose="05000000000000000000" pitchFamily="2" charset="2"/>
              <a:buChar char="Ø"/>
            </a:pPr>
            <a:r>
              <a:rPr lang="en-US" dirty="0"/>
              <a:t>face detection</a:t>
            </a:r>
          </a:p>
          <a:p>
            <a:pPr marL="285750" indent="-285750">
              <a:buFont typeface="Wingdings" panose="05000000000000000000" pitchFamily="2" charset="2"/>
              <a:buChar char="Ø"/>
            </a:pPr>
            <a:r>
              <a:rPr lang="en-US" dirty="0"/>
              <a:t>Estimate head positions , Orientations , Facial expression features</a:t>
            </a:r>
          </a:p>
          <a:p>
            <a:pPr marL="285750" indent="-285750">
              <a:buFont typeface="Wingdings" panose="05000000000000000000" pitchFamily="2" charset="2"/>
              <a:buChar char="Ø"/>
            </a:pPr>
            <a:r>
              <a:rPr lang="en-US" dirty="0"/>
              <a:t>Kalman Filter , Mean Filter</a:t>
            </a:r>
          </a:p>
          <a:p>
            <a:pPr marL="285750" indent="-285750">
              <a:buFont typeface="Wingdings" panose="05000000000000000000" pitchFamily="2" charset="2"/>
              <a:buChar char="Ø"/>
            </a:pPr>
            <a:endParaRPr lang="en-US" dirty="0"/>
          </a:p>
        </p:txBody>
      </p:sp>
      <p:sp>
        <p:nvSpPr>
          <p:cNvPr id="31" name="Rectangle: Rounded Corners 30">
            <a:extLst>
              <a:ext uri="{FF2B5EF4-FFF2-40B4-BE49-F238E27FC236}">
                <a16:creationId xmlns="" xmlns:a16="http://schemas.microsoft.com/office/drawing/2014/main" id="{D01549A2-D87D-4D9F-9AC9-8BC02A488CD6}"/>
              </a:ext>
            </a:extLst>
          </p:cNvPr>
          <p:cNvSpPr/>
          <p:nvPr/>
        </p:nvSpPr>
        <p:spPr>
          <a:xfrm>
            <a:off x="319540" y="4285455"/>
            <a:ext cx="3850973" cy="939874"/>
          </a:xfrm>
          <a:prstGeom prst="roundRect">
            <a:avLst/>
          </a:prstGeom>
          <a:solidFill>
            <a:schemeClr val="accent2">
              <a:lumMod val="40000"/>
              <a:lumOff val="60000"/>
            </a:schemeClr>
          </a:solidFill>
        </p:spPr>
        <p:style>
          <a:lnRef idx="1">
            <a:schemeClr val="accent2"/>
          </a:lnRef>
          <a:fillRef idx="2">
            <a:schemeClr val="accent2"/>
          </a:fillRef>
          <a:effectRef idx="1">
            <a:schemeClr val="accent2"/>
          </a:effectRef>
          <a:fontRef idx="minor">
            <a:schemeClr val="dk1"/>
          </a:fontRef>
        </p:style>
        <p:txBody>
          <a:bodyPr rtlCol="0" anchor="ctr"/>
          <a:lstStyle/>
          <a:p>
            <a:r>
              <a:rPr lang="en-US" sz="2400" dirty="0"/>
              <a:t>Pose Estimation</a:t>
            </a:r>
          </a:p>
          <a:p>
            <a:pPr marL="342900" indent="-342900">
              <a:buFont typeface="Wingdings" panose="05000000000000000000" pitchFamily="2" charset="2"/>
              <a:buChar char="Ø"/>
            </a:pPr>
            <a:r>
              <a:rPr lang="en-US" dirty="0"/>
              <a:t>PNP (Perspective - N – Points )</a:t>
            </a:r>
            <a:r>
              <a:rPr lang="en-US" sz="2400" dirty="0"/>
              <a:t>	 </a:t>
            </a:r>
          </a:p>
        </p:txBody>
      </p:sp>
      <p:sp>
        <p:nvSpPr>
          <p:cNvPr id="32" name="Rectangle: Rounded Corners 31">
            <a:extLst>
              <a:ext uri="{FF2B5EF4-FFF2-40B4-BE49-F238E27FC236}">
                <a16:creationId xmlns="" xmlns:a16="http://schemas.microsoft.com/office/drawing/2014/main" id="{987B2ECA-3CC1-4A6E-A714-97890DF1A0B0}"/>
              </a:ext>
            </a:extLst>
          </p:cNvPr>
          <p:cNvSpPr/>
          <p:nvPr/>
        </p:nvSpPr>
        <p:spPr>
          <a:xfrm>
            <a:off x="319539" y="5623146"/>
            <a:ext cx="3850973" cy="1119059"/>
          </a:xfrm>
          <a:prstGeom prst="roundRect">
            <a:avLst/>
          </a:prstGeom>
          <a:solidFill>
            <a:schemeClr val="accent2">
              <a:lumMod val="40000"/>
              <a:lumOff val="60000"/>
            </a:schemeClr>
          </a:solidFill>
        </p:spPr>
        <p:style>
          <a:lnRef idx="1">
            <a:schemeClr val="accent2"/>
          </a:lnRef>
          <a:fillRef idx="2">
            <a:schemeClr val="accent2"/>
          </a:fillRef>
          <a:effectRef idx="1">
            <a:schemeClr val="accent2"/>
          </a:effectRef>
          <a:fontRef idx="minor">
            <a:schemeClr val="dk1"/>
          </a:fontRef>
        </p:style>
        <p:txBody>
          <a:bodyPr rtlCol="0" anchor="ctr"/>
          <a:lstStyle/>
          <a:p>
            <a:r>
              <a:rPr lang="en-US" sz="2400" dirty="0"/>
              <a:t>Facial Expression Feature Extraction</a:t>
            </a:r>
          </a:p>
          <a:p>
            <a:pPr marL="342900" indent="-342900">
              <a:buFont typeface="Wingdings" panose="05000000000000000000" pitchFamily="2" charset="2"/>
              <a:buChar char="Ø"/>
            </a:pPr>
            <a:r>
              <a:rPr lang="en-US" sz="2000" dirty="0"/>
              <a:t>Modified Eye Aspect Ratio </a:t>
            </a:r>
          </a:p>
        </p:txBody>
      </p:sp>
      <p:sp>
        <p:nvSpPr>
          <p:cNvPr id="33" name="Arrow: Down 32">
            <a:extLst>
              <a:ext uri="{FF2B5EF4-FFF2-40B4-BE49-F238E27FC236}">
                <a16:creationId xmlns="" xmlns:a16="http://schemas.microsoft.com/office/drawing/2014/main" id="{C3DF3F01-F839-4618-8A6A-FF618226EBF3}"/>
              </a:ext>
            </a:extLst>
          </p:cNvPr>
          <p:cNvSpPr/>
          <p:nvPr/>
        </p:nvSpPr>
        <p:spPr>
          <a:xfrm>
            <a:off x="2047164" y="5267123"/>
            <a:ext cx="218364" cy="335954"/>
          </a:xfrm>
          <a:prstGeom prst="downArrow">
            <a:avLst/>
          </a:prstGeom>
          <a:solidFill>
            <a:schemeClr val="tx1">
              <a:lumMod val="95000"/>
              <a:lumOff val="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p>
        </p:txBody>
      </p:sp>
      <p:sp>
        <p:nvSpPr>
          <p:cNvPr id="35" name="Rectangle: Rounded Corners 34">
            <a:extLst>
              <a:ext uri="{FF2B5EF4-FFF2-40B4-BE49-F238E27FC236}">
                <a16:creationId xmlns="" xmlns:a16="http://schemas.microsoft.com/office/drawing/2014/main" id="{824BF035-3EBE-4636-96E3-2913AC8BEA35}"/>
              </a:ext>
            </a:extLst>
          </p:cNvPr>
          <p:cNvSpPr/>
          <p:nvPr/>
        </p:nvSpPr>
        <p:spPr>
          <a:xfrm>
            <a:off x="7945239" y="1999122"/>
            <a:ext cx="3850973" cy="939874"/>
          </a:xfrm>
          <a:prstGeom prst="roundRect">
            <a:avLst/>
          </a:prstGeom>
          <a:solidFill>
            <a:schemeClr val="accent2">
              <a:lumMod val="40000"/>
              <a:lumOff val="6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a:t>Pose Control </a:t>
            </a:r>
          </a:p>
        </p:txBody>
      </p:sp>
      <p:sp>
        <p:nvSpPr>
          <p:cNvPr id="37" name="Arrow: Down 36">
            <a:extLst>
              <a:ext uri="{FF2B5EF4-FFF2-40B4-BE49-F238E27FC236}">
                <a16:creationId xmlns="" xmlns:a16="http://schemas.microsoft.com/office/drawing/2014/main" id="{25811E0B-D748-44F0-A261-A15E45099A0F}"/>
              </a:ext>
            </a:extLst>
          </p:cNvPr>
          <p:cNvSpPr/>
          <p:nvPr/>
        </p:nvSpPr>
        <p:spPr>
          <a:xfrm>
            <a:off x="2013044" y="3931454"/>
            <a:ext cx="218364" cy="335954"/>
          </a:xfrm>
          <a:prstGeom prst="downArrow">
            <a:avLst/>
          </a:prstGeom>
          <a:solidFill>
            <a:schemeClr val="tx1">
              <a:lumMod val="95000"/>
              <a:lumOff val="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p>
        </p:txBody>
      </p:sp>
      <p:sp>
        <p:nvSpPr>
          <p:cNvPr id="38" name="Arrow: Down 37">
            <a:extLst>
              <a:ext uri="{FF2B5EF4-FFF2-40B4-BE49-F238E27FC236}">
                <a16:creationId xmlns="" xmlns:a16="http://schemas.microsoft.com/office/drawing/2014/main" id="{A7D15E62-1F24-46C8-885D-E09A9E5161CA}"/>
              </a:ext>
            </a:extLst>
          </p:cNvPr>
          <p:cNvSpPr/>
          <p:nvPr/>
        </p:nvSpPr>
        <p:spPr>
          <a:xfrm>
            <a:off x="9683051" y="2930142"/>
            <a:ext cx="218364" cy="335954"/>
          </a:xfrm>
          <a:prstGeom prst="downArrow">
            <a:avLst/>
          </a:prstGeom>
          <a:solidFill>
            <a:schemeClr val="tx1">
              <a:lumMod val="95000"/>
              <a:lumOff val="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p>
        </p:txBody>
      </p:sp>
      <p:sp>
        <p:nvSpPr>
          <p:cNvPr id="40" name="Rectangle: Rounded Corners 39">
            <a:extLst>
              <a:ext uri="{FF2B5EF4-FFF2-40B4-BE49-F238E27FC236}">
                <a16:creationId xmlns="" xmlns:a16="http://schemas.microsoft.com/office/drawing/2014/main" id="{D312D3C9-9B09-4495-9355-AFD013A01A85}"/>
              </a:ext>
            </a:extLst>
          </p:cNvPr>
          <p:cNvSpPr/>
          <p:nvPr/>
        </p:nvSpPr>
        <p:spPr>
          <a:xfrm>
            <a:off x="7935550" y="3280256"/>
            <a:ext cx="3850973" cy="1796329"/>
          </a:xfrm>
          <a:prstGeom prst="roundRect">
            <a:avLst/>
          </a:prstGeom>
          <a:solidFill>
            <a:schemeClr val="accent2">
              <a:lumMod val="40000"/>
              <a:lumOff val="60000"/>
            </a:schemeClr>
          </a:solidFill>
        </p:spPr>
        <p:style>
          <a:lnRef idx="1">
            <a:schemeClr val="accent2"/>
          </a:lnRef>
          <a:fillRef idx="2">
            <a:schemeClr val="accent2"/>
          </a:fillRef>
          <a:effectRef idx="1">
            <a:schemeClr val="accent2"/>
          </a:effectRef>
          <a:fontRef idx="minor">
            <a:schemeClr val="dk1"/>
          </a:fontRef>
        </p:style>
        <p:txBody>
          <a:bodyPr rtlCol="0" anchor="ctr"/>
          <a:lstStyle/>
          <a:p>
            <a:r>
              <a:rPr lang="en-US" sz="2400" dirty="0"/>
              <a:t>Facial Expression Control</a:t>
            </a:r>
          </a:p>
          <a:p>
            <a:pPr marL="342900" indent="-342900">
              <a:buFont typeface="Wingdings" panose="05000000000000000000" pitchFamily="2" charset="2"/>
              <a:buChar char="Ø"/>
            </a:pPr>
            <a:r>
              <a:rPr lang="en-US" dirty="0"/>
              <a:t>Dealing With Noise</a:t>
            </a:r>
          </a:p>
          <a:p>
            <a:pPr marL="342900" indent="-342900">
              <a:buFont typeface="Wingdings" panose="05000000000000000000" pitchFamily="2" charset="2"/>
              <a:buChar char="Ø"/>
            </a:pPr>
            <a:r>
              <a:rPr lang="en-US" dirty="0"/>
              <a:t>Blend Shape Function</a:t>
            </a:r>
          </a:p>
          <a:p>
            <a:pPr marL="342900" indent="-342900">
              <a:buFont typeface="Wingdings" panose="05000000000000000000" pitchFamily="2" charset="2"/>
              <a:buChar char="Ø"/>
            </a:pPr>
            <a:r>
              <a:rPr lang="en-US" dirty="0"/>
              <a:t>Tuning Parameters Problem </a:t>
            </a:r>
          </a:p>
        </p:txBody>
      </p:sp>
    </p:spTree>
    <p:extLst>
      <p:ext uri="{BB962C8B-B14F-4D97-AF65-F5344CB8AC3E}">
        <p14:creationId xmlns:p14="http://schemas.microsoft.com/office/powerpoint/2010/main" val="3840495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500"/>
                                        <p:tgtEl>
                                          <p:spTgt spid="3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500"/>
                                        <p:tgtEl>
                                          <p:spTgt spid="3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fade">
                                      <p:cBhvr>
                                        <p:cTn id="37" dur="500"/>
                                        <p:tgtEl>
                                          <p:spTgt spid="3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fade">
                                      <p:cBhvr>
                                        <p:cTn id="56" dur="500"/>
                                        <p:tgtEl>
                                          <p:spTgt spid="27"/>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38"/>
                                        </p:tgtEl>
                                        <p:attrNameLst>
                                          <p:attrName>style.visibility</p:attrName>
                                        </p:attrNameLst>
                                      </p:cBhvr>
                                      <p:to>
                                        <p:strVal val="visible"/>
                                      </p:to>
                                    </p:set>
                                    <p:animEffect transition="in" filter="fade">
                                      <p:cBhvr>
                                        <p:cTn id="71" dur="500"/>
                                        <p:tgtEl>
                                          <p:spTgt spid="38"/>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fade">
                                      <p:cBhvr>
                                        <p:cTn id="76"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P spid="26" grpId="0" animBg="1"/>
      <p:bldP spid="27" grpId="0" animBg="1"/>
      <p:bldP spid="29" grpId="0" animBg="1"/>
      <p:bldP spid="31" grpId="0" animBg="1"/>
      <p:bldP spid="32" grpId="0" animBg="1"/>
      <p:bldP spid="33" grpId="0" animBg="1"/>
      <p:bldP spid="35" grpId="0" animBg="1"/>
      <p:bldP spid="37" grpId="0" animBg="1"/>
      <p:bldP spid="38" grpId="0" animBg="1"/>
      <p:bldP spid="4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3120958" y="174172"/>
            <a:ext cx="5950084" cy="997036"/>
          </a:xfrm>
        </p:spPr>
        <p:txBody>
          <a:bodyPr anchor="ctr">
            <a:normAutofit fontScale="90000"/>
          </a:bodyPr>
          <a:lstStyle/>
          <a:p>
            <a:pPr algn="ctr"/>
            <a:r>
              <a:rPr lang="en-US" dirty="0">
                <a:solidFill>
                  <a:srgbClr val="190882"/>
                </a:solidFill>
              </a:rPr>
              <a:t>Face Landmarks Detection</a:t>
            </a:r>
            <a:r>
              <a:rPr lang="en-US" dirty="0"/>
              <a:t/>
            </a:r>
            <a:br>
              <a:rPr lang="en-US" dirty="0"/>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274077" y="1039176"/>
            <a:ext cx="11643845" cy="5587531"/>
          </a:xfrm>
        </p:spPr>
        <p:txBody>
          <a:bodyPr vert="horz" lIns="91440" tIns="45720" rIns="91440" bIns="45720" rtlCol="0" anchor="t">
            <a:normAutofit/>
          </a:bodyPr>
          <a:lstStyle/>
          <a:p>
            <a:r>
              <a:rPr lang="en-US" sz="2000" dirty="0">
                <a:latin typeface="Segoe UI" panose="020B0502040204020203" pitchFamily="34" charset="0"/>
                <a:cs typeface="Segoe UI" panose="020B0502040204020203" pitchFamily="34" charset="0"/>
              </a:rPr>
              <a:t>detect important facial structures on the face using shape prediction methods.</a:t>
            </a:r>
          </a:p>
          <a:p>
            <a:endParaRPr lang="en-US" sz="2000" dirty="0">
              <a:latin typeface="Segoe UI" panose="020B0502040204020203" pitchFamily="34" charset="0"/>
              <a:cs typeface="Segoe UI" panose="020B0502040204020203" pitchFamily="34" charset="0"/>
            </a:endParaRPr>
          </a:p>
          <a:p>
            <a:r>
              <a:rPr lang="en-US" sz="2000" dirty="0">
                <a:latin typeface="Segoe UI" panose="020B0502040204020203" pitchFamily="34" charset="0"/>
                <a:cs typeface="Segoe UI" panose="020B0502040204020203" pitchFamily="34" charset="0"/>
              </a:rPr>
              <a:t>Detecting facial landmarks is a two-steps process:</a:t>
            </a:r>
          </a:p>
          <a:p>
            <a:pPr lvl="1">
              <a:buFont typeface="Wingdings" panose="05000000000000000000" pitchFamily="2" charset="2"/>
              <a:buChar char="Ø"/>
            </a:pPr>
            <a:r>
              <a:rPr lang="en-US" sz="1600" dirty="0">
                <a:latin typeface="Segoe UI" panose="020B0502040204020203" pitchFamily="34" charset="0"/>
                <a:cs typeface="Segoe UI" panose="020B0502040204020203" pitchFamily="34" charset="0"/>
              </a:rPr>
              <a:t>Step 1 : Localize the face in the image.</a:t>
            </a:r>
          </a:p>
          <a:p>
            <a:pPr lvl="1">
              <a:buFont typeface="Wingdings" panose="05000000000000000000" pitchFamily="2" charset="2"/>
              <a:buChar char="Ø"/>
            </a:pPr>
            <a:r>
              <a:rPr lang="en-US" sz="1600" dirty="0">
                <a:latin typeface="Segoe UI" panose="020B0502040204020203" pitchFamily="34" charset="0"/>
                <a:cs typeface="Segoe UI" panose="020B0502040204020203" pitchFamily="34" charset="0"/>
              </a:rPr>
              <a:t>Step 2 : Detect the key facial structures on the face </a:t>
            </a:r>
          </a:p>
          <a:p>
            <a:pPr marL="457200" lvl="1" indent="0">
              <a:buNone/>
            </a:pPr>
            <a:endParaRPr lang="en-US" sz="1600" dirty="0">
              <a:latin typeface="Segoe UI" panose="020B0502040204020203" pitchFamily="34" charset="0"/>
              <a:cs typeface="Segoe UI" panose="020B0502040204020203" pitchFamily="34" charset="0"/>
            </a:endParaRPr>
          </a:p>
          <a:p>
            <a:pPr marL="457200" lvl="1" indent="0">
              <a:buNone/>
            </a:pPr>
            <a:endParaRPr lang="en-US" sz="1600" dirty="0">
              <a:latin typeface="Segoe UI" panose="020B0502040204020203" pitchFamily="34" charset="0"/>
              <a:cs typeface="Segoe UI" panose="020B0502040204020203" pitchFamily="34" charset="0"/>
            </a:endParaRPr>
          </a:p>
          <a:p>
            <a:pPr marL="457200" lvl="1" indent="0">
              <a:buNone/>
            </a:pPr>
            <a:endParaRPr lang="en-US" sz="1600" dirty="0">
              <a:latin typeface="Segoe UI" panose="020B0502040204020203" pitchFamily="34" charset="0"/>
              <a:cs typeface="Segoe UI" panose="020B0502040204020203" pitchFamily="34" charset="0"/>
            </a:endParaRPr>
          </a:p>
          <a:p>
            <a:r>
              <a:rPr lang="en-US" sz="2000" dirty="0">
                <a:latin typeface="Segoe UI" panose="020B0502040204020203" pitchFamily="34" charset="0"/>
                <a:cs typeface="Segoe UI" panose="020B0502040204020203" pitchFamily="34" charset="0"/>
              </a:rPr>
              <a:t>We apply a pre-trained HOG + Linear SVM (object detector) for the task of face detection</a:t>
            </a:r>
            <a:r>
              <a:rPr lang="en-US" sz="2000" dirty="0" smtClean="0">
                <a:latin typeface="Segoe UI" panose="020B0502040204020203" pitchFamily="34" charset="0"/>
                <a:cs typeface="Segoe UI" panose="020B0502040204020203" pitchFamily="34" charset="0"/>
              </a:rPr>
              <a:t>.</a:t>
            </a:r>
          </a:p>
          <a:p>
            <a:pPr lvl="1">
              <a:buFont typeface="Wingdings" panose="05000000000000000000" pitchFamily="2" charset="2"/>
              <a:buChar char="Ø"/>
            </a:pPr>
            <a:r>
              <a:rPr lang="en-US" sz="1600" dirty="0" smtClean="0">
                <a:latin typeface="Segoe UI" panose="020B0502040204020203" pitchFamily="34" charset="0"/>
                <a:cs typeface="Segoe UI" panose="020B0502040204020203" pitchFamily="34" charset="0"/>
              </a:rPr>
              <a:t>Output is Bounding Box </a:t>
            </a:r>
            <a:endParaRPr lang="en-US" sz="1600" dirty="0">
              <a:latin typeface="Segoe UI" panose="020B0502040204020203" pitchFamily="34" charset="0"/>
              <a:cs typeface="Segoe UI" panose="020B0502040204020203" pitchFamily="34" charset="0"/>
            </a:endParaRPr>
          </a:p>
          <a:p>
            <a:pPr lvl="1">
              <a:buFont typeface="Wingdings" panose="05000000000000000000" pitchFamily="2" charset="2"/>
              <a:buChar char="Ø"/>
            </a:pPr>
            <a:r>
              <a:rPr lang="en-US" sz="1600" dirty="0"/>
              <a:t>Using The model file 'shape_predictor_68_face_landmarks.dat' for face landmarks detection which was created by </a:t>
            </a:r>
            <a:r>
              <a:rPr lang="en-US" sz="1600" dirty="0" err="1"/>
              <a:t>davis</a:t>
            </a:r>
            <a:r>
              <a:rPr lang="en-US" sz="1600" u="sng" dirty="0"/>
              <a:t> </a:t>
            </a:r>
            <a:r>
              <a:rPr lang="en-US" sz="1600" dirty="0"/>
              <a:t>king for part of the dlib example </a:t>
            </a:r>
            <a:r>
              <a:rPr lang="en-US" sz="1600" dirty="0" smtClean="0"/>
              <a:t>programs</a:t>
            </a:r>
            <a:endParaRPr lang="en-US" sz="2000" dirty="0">
              <a:latin typeface="Segoe UI" panose="020B0502040204020203" pitchFamily="34" charset="0"/>
              <a:cs typeface="Segoe UI" panose="020B0502040204020203" pitchFamily="34" charset="0"/>
            </a:endParaRPr>
          </a:p>
          <a:p>
            <a:r>
              <a:rPr lang="en-US" sz="2000" dirty="0">
                <a:latin typeface="Segoe UI" panose="020B0502040204020203" pitchFamily="34" charset="0"/>
                <a:cs typeface="Segoe UI" panose="020B0502040204020203" pitchFamily="34" charset="0"/>
              </a:rPr>
              <a:t>The facial landmark detector is an implementation of the One Millisecond Face Alignment with an Ensemble of Regression Trees </a:t>
            </a:r>
            <a:r>
              <a:rPr lang="en-US" sz="2000" dirty="0" smtClean="0">
                <a:latin typeface="Segoe UI" panose="020B0502040204020203" pitchFamily="34" charset="0"/>
                <a:cs typeface="Segoe UI" panose="020B0502040204020203" pitchFamily="34" charset="0"/>
              </a:rPr>
              <a:t>.</a:t>
            </a:r>
          </a:p>
          <a:p>
            <a:pPr lvl="1">
              <a:buFont typeface="Wingdings" panose="05000000000000000000" pitchFamily="2" charset="2"/>
              <a:buChar char="Ø"/>
            </a:pPr>
            <a:r>
              <a:rPr lang="en-US" sz="1600" dirty="0">
                <a:latin typeface="Segoe UI" panose="020B0502040204020203" pitchFamily="34" charset="0"/>
                <a:cs typeface="Segoe UI" panose="020B0502040204020203" pitchFamily="34" charset="0"/>
              </a:rPr>
              <a:t>The pre-trained facial landmark detector is used to estimate the location of 68 (x, y)-coordinates that map to facial structures on the face.</a:t>
            </a:r>
          </a:p>
          <a:p>
            <a:endParaRPr lang="en-US" sz="2000" dirty="0">
              <a:latin typeface="Segoe UI" panose="020B0502040204020203" pitchFamily="34" charset="0"/>
              <a:cs typeface="Segoe UI" panose="020B0502040204020203" pitchFamily="34" charset="0"/>
            </a:endParaRPr>
          </a:p>
          <a:p>
            <a:pPr marL="0" indent="0">
              <a:buNone/>
            </a:pPr>
            <a:endParaRPr lang="en-US" sz="2000" dirty="0">
              <a:latin typeface="Segoe UI" panose="020B0502040204020203" pitchFamily="34" charset="0"/>
              <a:cs typeface="Segoe UI" panose="020B0502040204020203" pitchFamily="34" charset="0"/>
            </a:endParaRPr>
          </a:p>
          <a:p>
            <a:pPr marL="0" indent="0">
              <a:buNone/>
            </a:pPr>
            <a:endParaRPr lang="en-US" sz="2000" dirty="0">
              <a:latin typeface="Segoe UI" panose="020B0502040204020203" pitchFamily="34" charset="0"/>
              <a:cs typeface="Segoe UI" panose="020B0502040204020203" pitchFamily="34" charset="0"/>
            </a:endParaRPr>
          </a:p>
        </p:txBody>
      </p:sp>
      <p:pic>
        <p:nvPicPr>
          <p:cNvPr id="5" name="Picture 4">
            <a:extLst>
              <a:ext uri="{FF2B5EF4-FFF2-40B4-BE49-F238E27FC236}">
                <a16:creationId xmlns="" xmlns:a16="http://schemas.microsoft.com/office/drawing/2014/main" id="{F318077A-08E8-43D5-A904-4C92C533350A}"/>
              </a:ext>
            </a:extLst>
          </p:cNvPr>
          <p:cNvPicPr>
            <a:picLocks noChangeAspect="1"/>
          </p:cNvPicPr>
          <p:nvPr/>
        </p:nvPicPr>
        <p:blipFill>
          <a:blip r:embed="rId3"/>
          <a:stretch>
            <a:fillRect/>
          </a:stretch>
        </p:blipFill>
        <p:spPr>
          <a:xfrm>
            <a:off x="7438028" y="1564030"/>
            <a:ext cx="3957851" cy="2040933"/>
          </a:xfrm>
          <a:prstGeom prst="rect">
            <a:avLst/>
          </a:prstGeom>
        </p:spPr>
      </p:pic>
    </p:spTree>
    <p:extLst>
      <p:ext uri="{BB962C8B-B14F-4D97-AF65-F5344CB8AC3E}">
        <p14:creationId xmlns:p14="http://schemas.microsoft.com/office/powerpoint/2010/main" val="397072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0E5E00-5FA2-48D4-BF1B-F21CDA041D37}"/>
              </a:ext>
            </a:extLst>
          </p:cNvPr>
          <p:cNvSpPr>
            <a:spLocks noGrp="1"/>
          </p:cNvSpPr>
          <p:nvPr>
            <p:ph type="title"/>
          </p:nvPr>
        </p:nvSpPr>
        <p:spPr>
          <a:xfrm>
            <a:off x="7950200" y="640081"/>
            <a:ext cx="3992418" cy="3100646"/>
          </a:xfrm>
          <a:noFill/>
        </p:spPr>
        <p:txBody>
          <a:bodyPr vert="horz" lIns="91440" tIns="45720" rIns="91440" bIns="45720" rtlCol="0" anchor="b">
            <a:normAutofit/>
          </a:bodyPr>
          <a:lstStyle/>
          <a:p>
            <a:r>
              <a:rPr lang="en-US" sz="4800" dirty="0"/>
              <a:t>Face Detection</a:t>
            </a:r>
          </a:p>
        </p:txBody>
      </p:sp>
      <p:sp>
        <p:nvSpPr>
          <p:cNvPr id="26" name="Rectangle 16">
            <a:extLst>
              <a:ext uri="{FF2B5EF4-FFF2-40B4-BE49-F238E27FC236}">
                <a16:creationId xmlns="" xmlns:a16="http://schemas.microsoft.com/office/drawing/2014/main" id="{71FC7D98-7B8B-402A-90FC-F027482F214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 y="0"/>
            <a:ext cx="756607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ounded Rectangle 28">
            <a:extLst>
              <a:ext uri="{FF2B5EF4-FFF2-40B4-BE49-F238E27FC236}">
                <a16:creationId xmlns="" xmlns:a16="http://schemas.microsoft.com/office/drawing/2014/main" id="{AD7356EA-285B-4E5D-8FEC-104659A4FD2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649975" y="640091"/>
            <a:ext cx="6266120"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person wearing a blue shirt&#10;&#10;Description automatically generated">
            <a:extLst>
              <a:ext uri="{FF2B5EF4-FFF2-40B4-BE49-F238E27FC236}">
                <a16:creationId xmlns="" xmlns:a16="http://schemas.microsoft.com/office/drawing/2014/main" id="{6BCAF40B-3A92-4014-B3EC-D46AC1E6CF3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8178" r="15678" b="-1"/>
          <a:stretch/>
        </p:blipFill>
        <p:spPr>
          <a:xfrm>
            <a:off x="815807" y="804672"/>
            <a:ext cx="5934456" cy="5248656"/>
          </a:xfrm>
          <a:prstGeom prst="rect">
            <a:avLst/>
          </a:prstGeom>
          <a:effectLst/>
        </p:spPr>
      </p:pic>
    </p:spTree>
    <p:extLst>
      <p:ext uri="{BB962C8B-B14F-4D97-AF65-F5344CB8AC3E}">
        <p14:creationId xmlns:p14="http://schemas.microsoft.com/office/powerpoint/2010/main" val="4733657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838214" y="435105"/>
            <a:ext cx="10413241" cy="1297256"/>
          </a:xfrm>
        </p:spPr>
        <p:txBody>
          <a:bodyPr anchor="ctr">
            <a:normAutofit fontScale="90000"/>
          </a:bodyPr>
          <a:lstStyle/>
          <a:p>
            <a:pPr algn="ctr"/>
            <a:r>
              <a:rPr lang="en-US">
                <a:solidFill>
                  <a:srgbClr val="190882"/>
                </a:solidFill>
              </a:rPr>
              <a:t> </a:t>
            </a:r>
            <a:r>
              <a:rPr lang="en-US" b="1">
                <a:solidFill>
                  <a:srgbClr val="190882"/>
                </a:solidFill>
              </a:rPr>
              <a:t>Histogram of Oriented Gradients (HOG)</a:t>
            </a:r>
            <a:r>
              <a:rPr lang="en-US" b="1"/>
              <a:t/>
            </a:r>
            <a:br>
              <a:rPr lang="en-US" b="1"/>
            </a:br>
            <a:r>
              <a:rPr lang="en-US"/>
              <a:t/>
            </a:r>
            <a:br>
              <a:rPr lang="en-US"/>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222913" y="1351128"/>
            <a:ext cx="11643845" cy="5372034"/>
          </a:xfrm>
        </p:spPr>
        <p:txBody>
          <a:bodyPr vert="horz" lIns="91440" tIns="45720" rIns="91440" bIns="45720" rtlCol="0" anchor="t">
            <a:normAutofit/>
          </a:bodyPr>
          <a:lstStyle/>
          <a:p>
            <a:pPr marL="0" indent="0">
              <a:buNone/>
            </a:pPr>
            <a:endParaRPr lang="en-US" sz="2000">
              <a:latin typeface="Segoe UI" panose="020B0502040204020203" pitchFamily="34" charset="0"/>
              <a:cs typeface="Segoe UI" panose="020B0502040204020203" pitchFamily="34" charset="0"/>
            </a:endParaRPr>
          </a:p>
          <a:p>
            <a:pPr>
              <a:lnSpc>
                <a:spcPct val="200000"/>
              </a:lnSpc>
            </a:pPr>
            <a:r>
              <a:rPr lang="en-US" sz="2000"/>
              <a:t>Is a feature descriptor used in computer vision and image processing for the purpose of object detection .</a:t>
            </a:r>
          </a:p>
          <a:p>
            <a:pPr>
              <a:lnSpc>
                <a:spcPct val="200000"/>
              </a:lnSpc>
            </a:pPr>
            <a:r>
              <a:rPr lang="en-US" sz="2000"/>
              <a:t> The technique counts occurrences of gradient orientation in localized portions of an image .</a:t>
            </a:r>
          </a:p>
          <a:p>
            <a:pPr>
              <a:lnSpc>
                <a:spcPct val="200000"/>
              </a:lnSpc>
            </a:pPr>
            <a:endParaRPr lang="en-US" sz="2000"/>
          </a:p>
          <a:p>
            <a:pPr>
              <a:lnSpc>
                <a:spcPct val="200000"/>
              </a:lnSpc>
            </a:pPr>
            <a:r>
              <a:rPr lang="en-US" sz="2000">
                <a:cs typeface="Segoe UI" panose="020B0502040204020203" pitchFamily="34" charset="0"/>
              </a:rPr>
              <a:t>This face detector is made using the new classic Histogram of Oriented Gradients (HOG) feature combined with a linear classifier, an image pyramid, and sliding window detection scheme.  This type of object detector is fairly general and capable of detecting many types of semi-rigid objects in addition to human faces.</a:t>
            </a:r>
          </a:p>
          <a:p>
            <a:pPr>
              <a:lnSpc>
                <a:spcPct val="200000"/>
              </a:lnSpc>
            </a:pPr>
            <a:endParaRPr lang="en-US" sz="2000" dirty="0"/>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27595070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838214" y="435105"/>
            <a:ext cx="10413241" cy="1297256"/>
          </a:xfrm>
        </p:spPr>
        <p:txBody>
          <a:bodyPr anchor="ctr">
            <a:normAutofit fontScale="90000"/>
          </a:bodyPr>
          <a:lstStyle/>
          <a:p>
            <a:pPr algn="ctr"/>
            <a:r>
              <a:rPr lang="en-US" dirty="0">
                <a:solidFill>
                  <a:srgbClr val="190882"/>
                </a:solidFill>
              </a:rPr>
              <a:t> Support Vector Machine (SVM)</a:t>
            </a:r>
            <a:r>
              <a:rPr lang="en-US" b="1" dirty="0"/>
              <a:t/>
            </a:r>
            <a:br>
              <a:rPr lang="en-US" b="1" dirty="0"/>
            </a:br>
            <a:r>
              <a:rPr lang="en-US" dirty="0"/>
              <a:t/>
            </a:r>
            <a:br>
              <a:rPr lang="en-US" dirty="0"/>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222913" y="1351128"/>
            <a:ext cx="11643845" cy="5372034"/>
          </a:xfrm>
        </p:spPr>
        <p:txBody>
          <a:bodyPr vert="horz" lIns="91440" tIns="45720" rIns="91440" bIns="45720" rtlCol="0" anchor="t">
            <a:normAutofit/>
          </a:bodyPr>
          <a:lstStyle/>
          <a:p>
            <a:pPr marL="0" indent="0">
              <a:buNone/>
            </a:pPr>
            <a:endParaRPr lang="en-US" sz="2000" dirty="0">
              <a:latin typeface="Segoe UI" panose="020B0502040204020203" pitchFamily="34" charset="0"/>
              <a:cs typeface="Segoe UI" panose="020B0502040204020203" pitchFamily="34" charset="0"/>
            </a:endParaRPr>
          </a:p>
          <a:p>
            <a:r>
              <a:rPr lang="en-US" sz="2000" dirty="0"/>
              <a:t>A support vector machine (SVM) is a supervised machine learning model that uses classification algorithms for two-group classification problems </a:t>
            </a:r>
          </a:p>
          <a:p>
            <a:r>
              <a:rPr lang="en-US" sz="2000" dirty="0"/>
              <a:t> After giving an SVM model sets of labeled training data for each  category, they’re able to categorize new text.</a:t>
            </a:r>
          </a:p>
          <a:p>
            <a:r>
              <a:rPr lang="en-US" sz="2000" dirty="0"/>
              <a:t>the Histogram of Oriented Gradients (HOG) image descriptor and a Linear Support Vector Machine (SVM) could be used to train highly accurate object classifiers </a:t>
            </a:r>
          </a:p>
          <a:p>
            <a:endParaRPr lang="en-US" sz="2000" dirty="0">
              <a:latin typeface="Segoe UI" panose="020B0502040204020203" pitchFamily="34" charset="0"/>
              <a:cs typeface="Segoe UI" panose="020B0502040204020203" pitchFamily="34" charset="0"/>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4266643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889379" y="93911"/>
            <a:ext cx="10413241" cy="916023"/>
          </a:xfrm>
        </p:spPr>
        <p:txBody>
          <a:bodyPr anchor="ctr">
            <a:normAutofit/>
          </a:bodyPr>
          <a:lstStyle/>
          <a:p>
            <a:pPr algn="ctr"/>
            <a:r>
              <a:rPr lang="en-US" sz="4000" dirty="0">
                <a:solidFill>
                  <a:srgbClr val="190882"/>
                </a:solidFill>
                <a:latin typeface="Segoe UI" panose="020B0502040204020203" pitchFamily="34" charset="0"/>
                <a:cs typeface="Segoe UI" panose="020B0502040204020203" pitchFamily="34" charset="0"/>
              </a:rPr>
              <a:t>HOG + Linear SVM (object detector)</a:t>
            </a:r>
            <a:endParaRPr lang="en-US" sz="4000" dirty="0">
              <a:solidFill>
                <a:srgbClr val="190882"/>
              </a:solidFill>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222913" y="1351128"/>
            <a:ext cx="11643845" cy="5372034"/>
          </a:xfrm>
        </p:spPr>
        <p:txBody>
          <a:bodyPr vert="horz" lIns="91440" tIns="45720" rIns="91440" bIns="45720" rtlCol="0" anchor="t">
            <a:normAutofit fontScale="92500" lnSpcReduction="10000"/>
          </a:bodyPr>
          <a:lstStyle/>
          <a:p>
            <a:pPr lvl="1"/>
            <a:r>
              <a:rPr lang="en-US" sz="2000" dirty="0">
                <a:solidFill>
                  <a:schemeClr val="tx1">
                    <a:lumMod val="95000"/>
                    <a:lumOff val="5000"/>
                  </a:schemeClr>
                </a:solidFill>
              </a:rPr>
              <a:t>Step 1  :</a:t>
            </a:r>
          </a:p>
          <a:p>
            <a:pPr lvl="2">
              <a:buFont typeface="Wingdings" panose="05000000000000000000" pitchFamily="2" charset="2"/>
              <a:buChar char="Ø"/>
            </a:pPr>
            <a:r>
              <a:rPr lang="en-US" sz="1600" dirty="0">
                <a:solidFill>
                  <a:schemeClr val="tx1">
                    <a:lumMod val="95000"/>
                    <a:lumOff val="5000"/>
                  </a:schemeClr>
                </a:solidFill>
              </a:rPr>
              <a:t> Sample P positive samples from your training data of the object(s) you want to detect and extract HOG descriptors from these samples.</a:t>
            </a:r>
          </a:p>
          <a:p>
            <a:pPr lvl="1"/>
            <a:r>
              <a:rPr lang="en-US" sz="2000" dirty="0">
                <a:solidFill>
                  <a:schemeClr val="tx1">
                    <a:lumMod val="95000"/>
                    <a:lumOff val="5000"/>
                  </a:schemeClr>
                </a:solidFill>
              </a:rPr>
              <a:t>Step 2 : </a:t>
            </a:r>
          </a:p>
          <a:p>
            <a:pPr lvl="2">
              <a:buFont typeface="Wingdings" panose="05000000000000000000" pitchFamily="2" charset="2"/>
              <a:buChar char="Ø"/>
            </a:pPr>
            <a:r>
              <a:rPr lang="en-US" sz="1600" dirty="0">
                <a:solidFill>
                  <a:schemeClr val="tx1">
                    <a:lumMod val="95000"/>
                    <a:lumOff val="5000"/>
                  </a:schemeClr>
                </a:solidFill>
              </a:rPr>
              <a:t>Sample N negative samples from a negative training set that does not contain any of the objects you want to detect and extract HOG descriptors from these samples as well</a:t>
            </a:r>
          </a:p>
          <a:p>
            <a:pPr lvl="1"/>
            <a:r>
              <a:rPr lang="en-US" sz="2000" dirty="0">
                <a:solidFill>
                  <a:schemeClr val="tx1">
                    <a:lumMod val="95000"/>
                    <a:lumOff val="5000"/>
                  </a:schemeClr>
                </a:solidFill>
              </a:rPr>
              <a:t>Step 3 :</a:t>
            </a:r>
          </a:p>
          <a:p>
            <a:pPr lvl="2">
              <a:buFont typeface="Wingdings" panose="05000000000000000000" pitchFamily="2" charset="2"/>
              <a:buChar char="Ø"/>
            </a:pPr>
            <a:r>
              <a:rPr lang="en-US" sz="1600" dirty="0">
                <a:solidFill>
                  <a:schemeClr val="tx1">
                    <a:lumMod val="95000"/>
                    <a:lumOff val="5000"/>
                  </a:schemeClr>
                </a:solidFill>
              </a:rPr>
              <a:t> Train a Linear Support Vector Machine on your positive and negative samples.</a:t>
            </a:r>
          </a:p>
          <a:p>
            <a:pPr lvl="1"/>
            <a:r>
              <a:rPr lang="en-US" sz="2000" dirty="0">
                <a:solidFill>
                  <a:schemeClr val="tx1">
                    <a:lumMod val="95000"/>
                    <a:lumOff val="5000"/>
                  </a:schemeClr>
                </a:solidFill>
              </a:rPr>
              <a:t>Step 4 :</a:t>
            </a:r>
          </a:p>
          <a:p>
            <a:pPr lvl="2">
              <a:buFont typeface="Wingdings" panose="05000000000000000000" pitchFamily="2" charset="2"/>
              <a:buChar char="Ø"/>
            </a:pPr>
            <a:r>
              <a:rPr lang="en-US" sz="1600" dirty="0">
                <a:solidFill>
                  <a:schemeClr val="tx1">
                    <a:lumMod val="95000"/>
                    <a:lumOff val="5000"/>
                  </a:schemeClr>
                </a:solidFill>
              </a:rPr>
              <a:t> Apply hard-negative mining. </a:t>
            </a:r>
            <a:endParaRPr lang="en-US" sz="1600" dirty="0" smtClean="0">
              <a:solidFill>
                <a:schemeClr val="tx1">
                  <a:lumMod val="95000"/>
                  <a:lumOff val="5000"/>
                </a:schemeClr>
              </a:solidFill>
            </a:endParaRPr>
          </a:p>
          <a:p>
            <a:pPr lvl="2">
              <a:buFont typeface="Wingdings" panose="05000000000000000000" pitchFamily="2" charset="2"/>
              <a:buChar char="Ø"/>
            </a:pPr>
            <a:r>
              <a:rPr lang="en-US" sz="1600" dirty="0" smtClean="0">
                <a:solidFill>
                  <a:schemeClr val="tx1">
                    <a:lumMod val="95000"/>
                    <a:lumOff val="5000"/>
                  </a:schemeClr>
                </a:solidFill>
              </a:rPr>
              <a:t>For </a:t>
            </a:r>
            <a:r>
              <a:rPr lang="en-US" sz="1600" dirty="0">
                <a:solidFill>
                  <a:schemeClr val="tx1">
                    <a:lumMod val="95000"/>
                    <a:lumOff val="5000"/>
                  </a:schemeClr>
                </a:solidFill>
              </a:rPr>
              <a:t>each image and each possible scale of each image in your negative training </a:t>
            </a:r>
            <a:r>
              <a:rPr lang="en-US" sz="1600" dirty="0" smtClean="0">
                <a:solidFill>
                  <a:schemeClr val="tx1">
                    <a:lumMod val="95000"/>
                    <a:lumOff val="5000"/>
                  </a:schemeClr>
                </a:solidFill>
              </a:rPr>
              <a:t>set.</a:t>
            </a:r>
          </a:p>
          <a:p>
            <a:pPr lvl="2">
              <a:buFont typeface="Wingdings" panose="05000000000000000000" pitchFamily="2" charset="2"/>
              <a:buChar char="Ø"/>
            </a:pPr>
            <a:r>
              <a:rPr lang="en-US" sz="1600" dirty="0" smtClean="0">
                <a:solidFill>
                  <a:schemeClr val="tx1">
                    <a:lumMod val="95000"/>
                    <a:lumOff val="5000"/>
                  </a:schemeClr>
                </a:solidFill>
              </a:rPr>
              <a:t>apply </a:t>
            </a:r>
            <a:r>
              <a:rPr lang="en-US" sz="1600" dirty="0">
                <a:solidFill>
                  <a:schemeClr val="tx1">
                    <a:lumMod val="95000"/>
                    <a:lumOff val="5000"/>
                  </a:schemeClr>
                </a:solidFill>
              </a:rPr>
              <a:t>the sliding window technique and slide your window across the image</a:t>
            </a:r>
            <a:r>
              <a:rPr lang="en-US" sz="1600" dirty="0" smtClean="0">
                <a:solidFill>
                  <a:schemeClr val="tx1">
                    <a:lumMod val="95000"/>
                    <a:lumOff val="5000"/>
                  </a:schemeClr>
                </a:solidFill>
              </a:rPr>
              <a:t>.</a:t>
            </a:r>
          </a:p>
          <a:p>
            <a:pPr lvl="2">
              <a:buFont typeface="Wingdings" panose="05000000000000000000" pitchFamily="2" charset="2"/>
              <a:buChar char="Ø"/>
            </a:pPr>
            <a:r>
              <a:rPr lang="en-US" sz="1600" dirty="0" smtClean="0">
                <a:solidFill>
                  <a:schemeClr val="tx1">
                    <a:lumMod val="95000"/>
                    <a:lumOff val="5000"/>
                  </a:schemeClr>
                </a:solidFill>
              </a:rPr>
              <a:t> </a:t>
            </a:r>
            <a:r>
              <a:rPr lang="en-US" sz="1600" dirty="0">
                <a:solidFill>
                  <a:schemeClr val="tx1">
                    <a:lumMod val="95000"/>
                    <a:lumOff val="5000"/>
                  </a:schemeClr>
                </a:solidFill>
              </a:rPr>
              <a:t>At each window compute your HOG descriptors and apply your classifier</a:t>
            </a:r>
            <a:r>
              <a:rPr lang="en-US" sz="1600" dirty="0" smtClean="0">
                <a:solidFill>
                  <a:schemeClr val="tx1">
                    <a:lumMod val="95000"/>
                    <a:lumOff val="5000"/>
                  </a:schemeClr>
                </a:solidFill>
              </a:rPr>
              <a:t>.</a:t>
            </a:r>
          </a:p>
          <a:p>
            <a:pPr lvl="2">
              <a:buFont typeface="Wingdings" panose="05000000000000000000" pitchFamily="2" charset="2"/>
              <a:buChar char="Ø"/>
            </a:pPr>
            <a:r>
              <a:rPr lang="en-US" sz="1600" dirty="0" smtClean="0">
                <a:solidFill>
                  <a:schemeClr val="tx1">
                    <a:lumMod val="95000"/>
                    <a:lumOff val="5000"/>
                  </a:schemeClr>
                </a:solidFill>
              </a:rPr>
              <a:t> </a:t>
            </a:r>
            <a:r>
              <a:rPr lang="en-US" sz="1600" dirty="0">
                <a:solidFill>
                  <a:schemeClr val="tx1">
                    <a:lumMod val="95000"/>
                    <a:lumOff val="5000"/>
                  </a:schemeClr>
                </a:solidFill>
              </a:rPr>
              <a:t>If your classifier (incorrectly) classifies a given window as an object (and it will, there will absolutely be false-positives</a:t>
            </a:r>
            <a:r>
              <a:rPr lang="en-US" sz="1600" dirty="0" smtClean="0">
                <a:solidFill>
                  <a:schemeClr val="tx1">
                    <a:lumMod val="95000"/>
                    <a:lumOff val="5000"/>
                  </a:schemeClr>
                </a:solidFill>
              </a:rPr>
              <a:t>),</a:t>
            </a:r>
          </a:p>
          <a:p>
            <a:pPr lvl="2">
              <a:buFont typeface="Wingdings" panose="05000000000000000000" pitchFamily="2" charset="2"/>
              <a:buChar char="Ø"/>
            </a:pPr>
            <a:r>
              <a:rPr lang="en-US" sz="1600" dirty="0" smtClean="0">
                <a:solidFill>
                  <a:schemeClr val="tx1">
                    <a:lumMod val="95000"/>
                    <a:lumOff val="5000"/>
                  </a:schemeClr>
                </a:solidFill>
              </a:rPr>
              <a:t> </a:t>
            </a:r>
            <a:r>
              <a:rPr lang="en-US" sz="1600" dirty="0">
                <a:solidFill>
                  <a:schemeClr val="tx1">
                    <a:lumMod val="95000"/>
                    <a:lumOff val="5000"/>
                  </a:schemeClr>
                </a:solidFill>
              </a:rPr>
              <a:t>record the feature vector associated with the false-positive patch along with the probability of the classification</a:t>
            </a:r>
            <a:r>
              <a:rPr lang="en-US" sz="1600" dirty="0" smtClean="0">
                <a:solidFill>
                  <a:schemeClr val="tx1">
                    <a:lumMod val="95000"/>
                    <a:lumOff val="5000"/>
                  </a:schemeClr>
                </a:solidFill>
              </a:rPr>
              <a:t>.</a:t>
            </a:r>
          </a:p>
          <a:p>
            <a:pPr lvl="1"/>
            <a:r>
              <a:rPr lang="en-US" sz="2000" dirty="0" smtClean="0">
                <a:solidFill>
                  <a:schemeClr val="tx1">
                    <a:lumMod val="95000"/>
                    <a:lumOff val="5000"/>
                  </a:schemeClr>
                </a:solidFill>
              </a:rPr>
              <a:t>Step </a:t>
            </a:r>
            <a:r>
              <a:rPr lang="en-US" sz="2000" dirty="0">
                <a:solidFill>
                  <a:schemeClr val="tx1">
                    <a:lumMod val="95000"/>
                    <a:lumOff val="5000"/>
                  </a:schemeClr>
                </a:solidFill>
              </a:rPr>
              <a:t>5:</a:t>
            </a:r>
          </a:p>
          <a:p>
            <a:pPr lvl="2">
              <a:buFont typeface="Wingdings" panose="05000000000000000000" pitchFamily="2" charset="2"/>
              <a:buChar char="Ø"/>
            </a:pPr>
            <a:r>
              <a:rPr lang="en-US" sz="1600" dirty="0">
                <a:solidFill>
                  <a:schemeClr val="tx1">
                    <a:lumMod val="95000"/>
                    <a:lumOff val="5000"/>
                  </a:schemeClr>
                </a:solidFill>
              </a:rPr>
              <a:t> Take the false-positive samples found during the hard-negative mining stage, sort them by their confidence (i.e. probability) and re-train your classifier using these hard-negative samples. </a:t>
            </a:r>
          </a:p>
          <a:p>
            <a:pPr lvl="1"/>
            <a:r>
              <a:rPr lang="en-US" sz="2000" dirty="0">
                <a:solidFill>
                  <a:schemeClr val="tx1">
                    <a:lumMod val="95000"/>
                    <a:lumOff val="5000"/>
                  </a:schemeClr>
                </a:solidFill>
              </a:rPr>
              <a:t>Step 6 : </a:t>
            </a:r>
          </a:p>
          <a:p>
            <a:pPr lvl="2">
              <a:buFont typeface="Wingdings" panose="05000000000000000000" pitchFamily="2" charset="2"/>
              <a:buChar char="Ø"/>
            </a:pPr>
            <a:r>
              <a:rPr lang="en-US" sz="1600" dirty="0">
                <a:solidFill>
                  <a:schemeClr val="tx1">
                    <a:lumMod val="95000"/>
                    <a:lumOff val="5000"/>
                  </a:schemeClr>
                </a:solidFill>
              </a:rPr>
              <a:t>Your classifier is now trained and can be applied to your test dataset</a:t>
            </a:r>
          </a:p>
          <a:p>
            <a:endParaRPr lang="en-US" sz="2000" dirty="0">
              <a:latin typeface="Segoe UI" panose="020B0502040204020203" pitchFamily="34" charset="0"/>
              <a:cs typeface="Segoe UI" panose="020B0502040204020203" pitchFamily="34" charset="0"/>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35442499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erson wearing a blue shirt&#10;&#10;Description automatically generated">
            <a:extLst>
              <a:ext uri="{FF2B5EF4-FFF2-40B4-BE49-F238E27FC236}">
                <a16:creationId xmlns="" xmlns:a16="http://schemas.microsoft.com/office/drawing/2014/main" id="{743D16F9-B018-4058-9E46-5DD83840F96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793" r="17068" b="1"/>
          <a:stretch/>
        </p:blipFill>
        <p:spPr>
          <a:xfrm>
            <a:off x="2562726" y="1"/>
            <a:ext cx="9629274" cy="6857999"/>
          </a:xfrm>
          <a:prstGeom prst="rect">
            <a:avLst/>
          </a:prstGeom>
        </p:spPr>
      </p:pic>
      <p:sp>
        <p:nvSpPr>
          <p:cNvPr id="17" name="Freeform: Shape 16">
            <a:extLst>
              <a:ext uri="{FF2B5EF4-FFF2-40B4-BE49-F238E27FC236}">
                <a16:creationId xmlns="" xmlns:a16="http://schemas.microsoft.com/office/drawing/2014/main" id="{D928DD85-BB99-450D-A702-2683E029628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478"/>
            <a:ext cx="6820929" cy="6858478"/>
          </a:xfrm>
          <a:custGeom>
            <a:avLst/>
            <a:gdLst>
              <a:gd name="connsiteX0" fmla="*/ 0 w 6754318"/>
              <a:gd name="connsiteY0" fmla="*/ 6858478 h 6858478"/>
              <a:gd name="connsiteX1" fmla="*/ 6754318 w 6754318"/>
              <a:gd name="connsiteY1" fmla="*/ 6858478 h 6858478"/>
              <a:gd name="connsiteX2" fmla="*/ 3577943 w 6754318"/>
              <a:gd name="connsiteY2" fmla="*/ 0 h 6858478"/>
              <a:gd name="connsiteX3" fmla="*/ 3572366 w 6754318"/>
              <a:gd name="connsiteY3" fmla="*/ 0 h 6858478"/>
              <a:gd name="connsiteX4" fmla="*/ 2506138 w 6754318"/>
              <a:gd name="connsiteY4" fmla="*/ 0 h 6858478"/>
              <a:gd name="connsiteX5" fmla="*/ 0 w 6754318"/>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4318" h="6858478">
                <a:moveTo>
                  <a:pt x="0" y="6858478"/>
                </a:moveTo>
                <a:lnTo>
                  <a:pt x="6754318" y="6858478"/>
                </a:lnTo>
                <a:lnTo>
                  <a:pt x="3577943" y="0"/>
                </a:lnTo>
                <a:lnTo>
                  <a:pt x="3572366" y="0"/>
                </a:lnTo>
                <a:lnTo>
                  <a:pt x="2506138" y="0"/>
                </a:lnTo>
                <a:lnTo>
                  <a:pt x="0"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Freeform: Shape 18">
            <a:extLst>
              <a:ext uri="{FF2B5EF4-FFF2-40B4-BE49-F238E27FC236}">
                <a16:creationId xmlns="" xmlns:a16="http://schemas.microsoft.com/office/drawing/2014/main" id="{240E5BD2-4019-4012-A1AA-628900E659E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478"/>
            <a:ext cx="6012496" cy="6858478"/>
          </a:xfrm>
          <a:custGeom>
            <a:avLst/>
            <a:gdLst>
              <a:gd name="connsiteX0" fmla="*/ 0 w 5953780"/>
              <a:gd name="connsiteY0" fmla="*/ 6858478 h 6858478"/>
              <a:gd name="connsiteX1" fmla="*/ 5953780 w 5953780"/>
              <a:gd name="connsiteY1" fmla="*/ 6858478 h 6858478"/>
              <a:gd name="connsiteX2" fmla="*/ 2777405 w 5953780"/>
              <a:gd name="connsiteY2" fmla="*/ 0 h 6858478"/>
              <a:gd name="connsiteX3" fmla="*/ 2771828 w 5953780"/>
              <a:gd name="connsiteY3" fmla="*/ 0 h 6858478"/>
              <a:gd name="connsiteX4" fmla="*/ 1705600 w 5953780"/>
              <a:gd name="connsiteY4" fmla="*/ 0 h 6858478"/>
              <a:gd name="connsiteX5" fmla="*/ 0 w 5953780"/>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780" h="6858478">
                <a:moveTo>
                  <a:pt x="0" y="6858478"/>
                </a:moveTo>
                <a:lnTo>
                  <a:pt x="5953780" y="6858478"/>
                </a:lnTo>
                <a:lnTo>
                  <a:pt x="2777405" y="0"/>
                </a:lnTo>
                <a:lnTo>
                  <a:pt x="2771828" y="0"/>
                </a:lnTo>
                <a:lnTo>
                  <a:pt x="1705600" y="0"/>
                </a:lnTo>
                <a:lnTo>
                  <a:pt x="0"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F99B7BED-5739-48A6-ABFA-D31424A28197}"/>
              </a:ext>
            </a:extLst>
          </p:cNvPr>
          <p:cNvSpPr>
            <a:spLocks noGrp="1"/>
          </p:cNvSpPr>
          <p:nvPr>
            <p:ph type="title"/>
          </p:nvPr>
        </p:nvSpPr>
        <p:spPr>
          <a:xfrm>
            <a:off x="804672" y="4042611"/>
            <a:ext cx="3879232" cy="2177215"/>
          </a:xfrm>
        </p:spPr>
        <p:txBody>
          <a:bodyPr vert="horz" lIns="91440" tIns="45720" rIns="91440" bIns="45720" rtlCol="0" anchor="t">
            <a:normAutofit/>
          </a:bodyPr>
          <a:lstStyle/>
          <a:p>
            <a:r>
              <a:rPr lang="en-US" sz="5400" dirty="0"/>
              <a:t>Face landmarks</a:t>
            </a:r>
          </a:p>
        </p:txBody>
      </p:sp>
    </p:spTree>
    <p:extLst>
      <p:ext uri="{BB962C8B-B14F-4D97-AF65-F5344CB8AC3E}">
        <p14:creationId xmlns:p14="http://schemas.microsoft.com/office/powerpoint/2010/main" val="377031597"/>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889379" y="93911"/>
            <a:ext cx="10413241" cy="916023"/>
          </a:xfrm>
        </p:spPr>
        <p:txBody>
          <a:bodyPr anchor="ctr">
            <a:normAutofit/>
          </a:bodyPr>
          <a:lstStyle/>
          <a:p>
            <a:pPr algn="ctr"/>
            <a:r>
              <a:rPr lang="en-US" sz="4000" dirty="0">
                <a:solidFill>
                  <a:srgbClr val="190882"/>
                </a:solidFill>
                <a:latin typeface="Franklin Gothic Book" panose="020B0503020102020204" pitchFamily="34" charset="0"/>
                <a:cs typeface="Segoe UI" panose="020B0502040204020203" pitchFamily="34" charset="0"/>
              </a:rPr>
              <a:t>One Millisecond Face Alignment </a:t>
            </a:r>
            <a:endParaRPr lang="en-US" sz="4000" dirty="0">
              <a:solidFill>
                <a:srgbClr val="190882"/>
              </a:solidFill>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222913" y="1351128"/>
            <a:ext cx="11643845" cy="5372034"/>
          </a:xfrm>
        </p:spPr>
        <p:txBody>
          <a:bodyPr vert="horz" lIns="91440" tIns="45720" rIns="91440" bIns="45720" rtlCol="0" anchor="t">
            <a:normAutofit fontScale="92500" lnSpcReduction="10000"/>
          </a:bodyPr>
          <a:lstStyle/>
          <a:p>
            <a:pPr marL="0" indent="0">
              <a:buNone/>
            </a:pPr>
            <a:endParaRPr lang="en-US" sz="2300" dirty="0">
              <a:latin typeface="Segoe UI" panose="020B0502040204020203" pitchFamily="34" charset="0"/>
              <a:cs typeface="Segoe UI" panose="020B0502040204020203" pitchFamily="34" charset="0"/>
            </a:endParaRPr>
          </a:p>
          <a:p>
            <a:r>
              <a:rPr lang="en-US" sz="2300" dirty="0">
                <a:latin typeface="Segoe UI" panose="020B0502040204020203" pitchFamily="34" charset="0"/>
                <a:cs typeface="Segoe UI" panose="020B0502040204020203" pitchFamily="34" charset="0"/>
              </a:rPr>
              <a:t>There are a variety of facial landmark detectors, but all methods essentially try to localize and label the following facial regions (facial structure) :</a:t>
            </a:r>
          </a:p>
          <a:p>
            <a:pPr lvl="1">
              <a:buFont typeface="Wingdings" panose="05000000000000000000" pitchFamily="2" charset="2"/>
              <a:buChar char="Ø"/>
            </a:pPr>
            <a:r>
              <a:rPr lang="en-US" sz="1900" dirty="0">
                <a:latin typeface="Segoe UI" panose="020B0502040204020203" pitchFamily="34" charset="0"/>
                <a:cs typeface="Segoe UI" panose="020B0502040204020203" pitchFamily="34" charset="0"/>
              </a:rPr>
              <a:t>Mouth</a:t>
            </a:r>
          </a:p>
          <a:p>
            <a:pPr lvl="1">
              <a:buFont typeface="Wingdings" panose="05000000000000000000" pitchFamily="2" charset="2"/>
              <a:buChar char="Ø"/>
            </a:pPr>
            <a:r>
              <a:rPr lang="en-US" sz="1900" dirty="0">
                <a:latin typeface="Segoe UI" panose="020B0502040204020203" pitchFamily="34" charset="0"/>
                <a:cs typeface="Segoe UI" panose="020B0502040204020203" pitchFamily="34" charset="0"/>
              </a:rPr>
              <a:t>Right eyebrow</a:t>
            </a:r>
          </a:p>
          <a:p>
            <a:pPr lvl="1">
              <a:buFont typeface="Wingdings" panose="05000000000000000000" pitchFamily="2" charset="2"/>
              <a:buChar char="Ø"/>
            </a:pPr>
            <a:r>
              <a:rPr lang="en-US" sz="1900" dirty="0">
                <a:latin typeface="Segoe UI" panose="020B0502040204020203" pitchFamily="34" charset="0"/>
                <a:cs typeface="Segoe UI" panose="020B0502040204020203" pitchFamily="34" charset="0"/>
              </a:rPr>
              <a:t>Left eyebrow</a:t>
            </a:r>
          </a:p>
          <a:p>
            <a:pPr lvl="1">
              <a:buFont typeface="Wingdings" panose="05000000000000000000" pitchFamily="2" charset="2"/>
              <a:buChar char="Ø"/>
            </a:pPr>
            <a:r>
              <a:rPr lang="en-US" sz="1900" dirty="0">
                <a:latin typeface="Segoe UI" panose="020B0502040204020203" pitchFamily="34" charset="0"/>
                <a:cs typeface="Segoe UI" panose="020B0502040204020203" pitchFamily="34" charset="0"/>
              </a:rPr>
              <a:t>Right eye</a:t>
            </a:r>
          </a:p>
          <a:p>
            <a:pPr lvl="1">
              <a:buFont typeface="Wingdings" panose="05000000000000000000" pitchFamily="2" charset="2"/>
              <a:buChar char="Ø"/>
            </a:pPr>
            <a:r>
              <a:rPr lang="en-US" sz="1900" dirty="0">
                <a:latin typeface="Segoe UI" panose="020B0502040204020203" pitchFamily="34" charset="0"/>
                <a:cs typeface="Segoe UI" panose="020B0502040204020203" pitchFamily="34" charset="0"/>
              </a:rPr>
              <a:t>Left eye</a:t>
            </a:r>
          </a:p>
          <a:p>
            <a:pPr lvl="1">
              <a:buFont typeface="Wingdings" panose="05000000000000000000" pitchFamily="2" charset="2"/>
              <a:buChar char="Ø"/>
            </a:pPr>
            <a:r>
              <a:rPr lang="en-US" sz="1900" dirty="0">
                <a:latin typeface="Segoe UI" panose="020B0502040204020203" pitchFamily="34" charset="0"/>
                <a:cs typeface="Segoe UI" panose="020B0502040204020203" pitchFamily="34" charset="0"/>
              </a:rPr>
              <a:t>Nose</a:t>
            </a:r>
          </a:p>
          <a:p>
            <a:pPr lvl="1">
              <a:buFont typeface="Wingdings" panose="05000000000000000000" pitchFamily="2" charset="2"/>
              <a:buChar char="Ø"/>
            </a:pPr>
            <a:r>
              <a:rPr lang="en-US" sz="1900" dirty="0" smtClean="0">
                <a:latin typeface="Segoe UI" panose="020B0502040204020203" pitchFamily="34" charset="0"/>
                <a:cs typeface="Segoe UI" panose="020B0502040204020203" pitchFamily="34" charset="0"/>
              </a:rPr>
              <a:t>Jaw </a:t>
            </a:r>
            <a:endParaRPr lang="en-US" sz="1900"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Method:</a:t>
            </a:r>
          </a:p>
          <a:p>
            <a:r>
              <a:rPr lang="en-US" sz="2300" dirty="0">
                <a:latin typeface="Segoe UI" panose="020B0502040204020203" pitchFamily="34" charset="0"/>
                <a:cs typeface="Segoe UI" panose="020B0502040204020203" pitchFamily="34" charset="0"/>
              </a:rPr>
              <a:t>using A training set of labeled facial landmarks on an image</a:t>
            </a:r>
            <a:r>
              <a:rPr lang="en-US" sz="2300" dirty="0" smtClean="0">
                <a:latin typeface="Segoe UI" panose="020B0502040204020203" pitchFamily="34" charset="0"/>
                <a:cs typeface="Segoe UI" panose="020B0502040204020203" pitchFamily="34" charset="0"/>
              </a:rPr>
              <a:t>.</a:t>
            </a:r>
          </a:p>
          <a:p>
            <a:pPr lvl="1">
              <a:buFont typeface="Wingdings" panose="05000000000000000000" pitchFamily="2" charset="2"/>
              <a:buChar char="Ø"/>
            </a:pPr>
            <a:r>
              <a:rPr lang="en-US" sz="1900" dirty="0" smtClean="0">
                <a:latin typeface="Segoe UI" panose="020B0502040204020203" pitchFamily="34" charset="0"/>
                <a:cs typeface="Segoe UI" panose="020B0502040204020203" pitchFamily="34" charset="0"/>
              </a:rPr>
              <a:t> </a:t>
            </a:r>
            <a:r>
              <a:rPr lang="en-US" sz="1900" dirty="0">
                <a:latin typeface="Segoe UI" panose="020B0502040204020203" pitchFamily="34" charset="0"/>
                <a:cs typeface="Segoe UI" panose="020B0502040204020203" pitchFamily="34" charset="0"/>
              </a:rPr>
              <a:t>These images are manually </a:t>
            </a:r>
            <a:r>
              <a:rPr lang="en-US" sz="1900" dirty="0" smtClean="0">
                <a:latin typeface="Segoe UI" panose="020B0502040204020203" pitchFamily="34" charset="0"/>
                <a:cs typeface="Segoe UI" panose="020B0502040204020203" pitchFamily="34" charset="0"/>
              </a:rPr>
              <a:t>labeled </a:t>
            </a:r>
          </a:p>
          <a:p>
            <a:pPr lvl="1">
              <a:buFont typeface="Wingdings" panose="05000000000000000000" pitchFamily="2" charset="2"/>
              <a:buChar char="Ø"/>
            </a:pPr>
            <a:r>
              <a:rPr lang="en-US" sz="1900" dirty="0" smtClean="0">
                <a:latin typeface="Segoe UI" panose="020B0502040204020203" pitchFamily="34" charset="0"/>
                <a:cs typeface="Segoe UI" panose="020B0502040204020203" pitchFamily="34" charset="0"/>
              </a:rPr>
              <a:t>specifying </a:t>
            </a:r>
            <a:r>
              <a:rPr lang="en-US" sz="1900" dirty="0">
                <a:latin typeface="Segoe UI" panose="020B0502040204020203" pitchFamily="34" charset="0"/>
                <a:cs typeface="Segoe UI" panose="020B0502040204020203" pitchFamily="34" charset="0"/>
              </a:rPr>
              <a:t>specific (x, y)-coordinates of regions surrounding each facial structure.</a:t>
            </a:r>
          </a:p>
          <a:p>
            <a:pPr lvl="1">
              <a:buFont typeface="Wingdings" panose="05000000000000000000" pitchFamily="2" charset="2"/>
              <a:buChar char="Ø"/>
            </a:pPr>
            <a:r>
              <a:rPr lang="en-US" sz="1900" dirty="0">
                <a:latin typeface="Segoe UI" panose="020B0502040204020203" pitchFamily="34" charset="0"/>
                <a:cs typeface="Segoe UI" panose="020B0502040204020203" pitchFamily="34" charset="0"/>
              </a:rPr>
              <a:t>of more specifically, the probability on distance between pairs of input pixels.</a:t>
            </a:r>
          </a:p>
          <a:p>
            <a:r>
              <a:rPr lang="en-US" sz="2300" dirty="0">
                <a:latin typeface="Segoe UI" panose="020B0502040204020203" pitchFamily="34" charset="0"/>
                <a:cs typeface="Segoe UI" panose="020B0502040204020203" pitchFamily="34" charset="0"/>
              </a:rPr>
              <a:t>Given this training data, an ensemble of regression trees are trained to estimate the facial landmark positions directly from the pixel intensities themselves</a:t>
            </a:r>
          </a:p>
          <a:p>
            <a:endParaRPr lang="en-US" sz="2000" dirty="0">
              <a:latin typeface="Segoe UI" panose="020B0502040204020203" pitchFamily="34" charset="0"/>
              <a:cs typeface="Segoe UI" panose="020B0502040204020203" pitchFamily="34" charset="0"/>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40931951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889378" y="340475"/>
            <a:ext cx="10413241" cy="1858791"/>
          </a:xfrm>
        </p:spPr>
        <p:txBody>
          <a:bodyPr anchor="ctr">
            <a:normAutofit fontScale="90000"/>
          </a:bodyPr>
          <a:lstStyle/>
          <a:p>
            <a:pPr algn="ctr"/>
            <a:r>
              <a:rPr lang="en-US" dirty="0">
                <a:solidFill>
                  <a:srgbClr val="190882"/>
                </a:solidFill>
              </a:rPr>
              <a:t> Kalman Filter </a:t>
            </a:r>
            <a:r>
              <a:rPr lang="en-US" b="1" dirty="0"/>
              <a:t/>
            </a:r>
            <a:br>
              <a:rPr lang="en-US" b="1" dirty="0"/>
            </a:br>
            <a:r>
              <a:rPr lang="en-US" dirty="0"/>
              <a:t/>
            </a:r>
            <a:br>
              <a:rPr lang="en-US" dirty="0"/>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222913" y="1351128"/>
            <a:ext cx="11643845" cy="5372034"/>
          </a:xfrm>
        </p:spPr>
        <p:txBody>
          <a:bodyPr vert="horz" lIns="91440" tIns="45720" rIns="91440" bIns="45720" rtlCol="0" anchor="t">
            <a:normAutofit/>
          </a:bodyPr>
          <a:lstStyle/>
          <a:p>
            <a:pPr>
              <a:lnSpc>
                <a:spcPct val="150000"/>
              </a:lnSpc>
            </a:pPr>
            <a:r>
              <a:rPr lang="en-US" sz="2000" dirty="0"/>
              <a:t>Kalman filtering, also known as linear quadratic estimation (LQE)</a:t>
            </a:r>
          </a:p>
          <a:p>
            <a:pPr>
              <a:lnSpc>
                <a:spcPct val="150000"/>
              </a:lnSpc>
            </a:pPr>
            <a:r>
              <a:rPr lang="en-US" sz="2000" dirty="0"/>
              <a:t> is an algorithm that uses a series of measurements observed over time, containing statistical noise and other inaccuracies</a:t>
            </a:r>
          </a:p>
          <a:p>
            <a:pPr>
              <a:lnSpc>
                <a:spcPct val="150000"/>
              </a:lnSpc>
            </a:pPr>
            <a:r>
              <a:rPr lang="en-US" sz="2000" dirty="0"/>
              <a:t>produces estimates of unknown variables that tend to be more accurate than those based on a single measurement alone, by estimating a joint probability distribution over the variables for each time frame.</a:t>
            </a:r>
            <a:endParaRPr lang="en-US" sz="2000" dirty="0">
              <a:latin typeface="Segoe UI" panose="020B0502040204020203" pitchFamily="34" charset="0"/>
              <a:cs typeface="Segoe UI" panose="020B0502040204020203" pitchFamily="34" charset="0"/>
            </a:endParaRPr>
          </a:p>
          <a:p>
            <a:pPr>
              <a:lnSpc>
                <a:spcPct val="150000"/>
              </a:lnSpc>
            </a:pPr>
            <a:r>
              <a:rPr lang="en-US" sz="2000" dirty="0"/>
              <a:t>The location of the detected landmarks are quite noisy which would make pose estimation extremely unstable , A Kalman Filter is used to track the landmarks</a:t>
            </a:r>
          </a:p>
          <a:p>
            <a:endParaRPr lang="en-US" dirty="0">
              <a:latin typeface="Segoe UI" panose="020B0502040204020203" pitchFamily="34" charset="0"/>
              <a:cs typeface="Segoe UI" panose="020B0502040204020203" pitchFamily="34" charset="0"/>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1574327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sp>
        <p:nvSpPr>
          <p:cNvPr id="6" name="Content Placeholder 5">
            <a:extLst>
              <a:ext uri="{FF2B5EF4-FFF2-40B4-BE49-F238E27FC236}">
                <a16:creationId xmlns="" xmlns:a16="http://schemas.microsoft.com/office/drawing/2014/main" id="{C856D755-2374-40B4-B692-603C5E927388}"/>
              </a:ext>
            </a:extLst>
          </p:cNvPr>
          <p:cNvSpPr>
            <a:spLocks noGrp="1"/>
          </p:cNvSpPr>
          <p:nvPr>
            <p:ph sz="half" idx="1"/>
          </p:nvPr>
        </p:nvSpPr>
        <p:spPr>
          <a:xfrm>
            <a:off x="250371" y="1887764"/>
            <a:ext cx="5181600" cy="4351338"/>
          </a:xfrm>
        </p:spPr>
        <p:txBody>
          <a:bodyPr vert="horz" lIns="91440" tIns="45720" rIns="91440" bIns="45720" rtlCol="0" anchor="t">
            <a:normAutofit/>
          </a:bodyPr>
          <a:lstStyle/>
          <a:p>
            <a:r>
              <a:rPr lang="en-US" sz="2400" dirty="0"/>
              <a:t>Team Members:</a:t>
            </a:r>
          </a:p>
          <a:p>
            <a:pPr lvl="1"/>
            <a:r>
              <a:rPr lang="en-US" dirty="0"/>
              <a:t>Islam Hussien Sallam</a:t>
            </a:r>
          </a:p>
          <a:p>
            <a:pPr lvl="1"/>
            <a:r>
              <a:rPr lang="en-US" dirty="0"/>
              <a:t>Basel Saied Mohamed</a:t>
            </a:r>
          </a:p>
          <a:p>
            <a:pPr lvl="1"/>
            <a:r>
              <a:rPr lang="en-US" dirty="0"/>
              <a:t>Osama Amgad Lahzy</a:t>
            </a:r>
          </a:p>
          <a:p>
            <a:pPr lvl="1"/>
            <a:r>
              <a:rPr lang="en-US" dirty="0"/>
              <a:t>Asmaa Alaa Abdelhi</a:t>
            </a:r>
          </a:p>
          <a:p>
            <a:pPr lvl="1"/>
            <a:r>
              <a:rPr lang="en-US" dirty="0"/>
              <a:t>Aya Saeed Mohamed</a:t>
            </a:r>
          </a:p>
          <a:p>
            <a:r>
              <a:rPr lang="en-US" dirty="0">
                <a:latin typeface="Segoe UI" panose="020B0502040204020203" pitchFamily="34" charset="0"/>
                <a:cs typeface="Segoe UI" panose="020B0502040204020203" pitchFamily="34" charset="0"/>
              </a:rPr>
              <a:t>                 </a:t>
            </a:r>
          </a:p>
        </p:txBody>
      </p:sp>
      <p:sp>
        <p:nvSpPr>
          <p:cNvPr id="7" name="Content Placeholder 6">
            <a:extLst>
              <a:ext uri="{FF2B5EF4-FFF2-40B4-BE49-F238E27FC236}">
                <a16:creationId xmlns="" xmlns:a16="http://schemas.microsoft.com/office/drawing/2014/main" id="{76BA34E3-E550-43BD-9BE9-12058D4316CE}"/>
              </a:ext>
            </a:extLst>
          </p:cNvPr>
          <p:cNvSpPr>
            <a:spLocks noGrp="1"/>
          </p:cNvSpPr>
          <p:nvPr>
            <p:ph sz="half" idx="2"/>
          </p:nvPr>
        </p:nvSpPr>
        <p:spPr>
          <a:xfrm>
            <a:off x="5431971" y="1887764"/>
            <a:ext cx="6509658" cy="4351338"/>
          </a:xfrm>
        </p:spPr>
        <p:txBody>
          <a:bodyPr/>
          <a:lstStyle/>
          <a:p>
            <a:r>
              <a:rPr lang="en-US" sz="2400" dirty="0"/>
              <a:t>Supervision:</a:t>
            </a:r>
          </a:p>
          <a:p>
            <a:pPr lvl="1"/>
            <a:r>
              <a:rPr lang="en-US" dirty="0"/>
              <a:t>Dr. Maryam Nabil (Lecturer SC Department)</a:t>
            </a:r>
          </a:p>
          <a:p>
            <a:pPr lvl="1"/>
            <a:r>
              <a:rPr lang="en-US" dirty="0"/>
              <a:t>TA. Yomna Ahmed (CS Department)</a:t>
            </a:r>
          </a:p>
          <a:p>
            <a:endParaRPr lang="en-US" dirty="0"/>
          </a:p>
        </p:txBody>
      </p:sp>
    </p:spTree>
    <p:extLst>
      <p:ext uri="{BB962C8B-B14F-4D97-AF65-F5344CB8AC3E}">
        <p14:creationId xmlns:p14="http://schemas.microsoft.com/office/powerpoint/2010/main" val="16430648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889378" y="340475"/>
            <a:ext cx="10413241" cy="1858791"/>
          </a:xfrm>
        </p:spPr>
        <p:txBody>
          <a:bodyPr anchor="ctr">
            <a:normAutofit fontScale="90000"/>
          </a:bodyPr>
          <a:lstStyle/>
          <a:p>
            <a:pPr algn="ctr"/>
            <a:r>
              <a:rPr lang="en-US" dirty="0">
                <a:solidFill>
                  <a:srgbClr val="190882"/>
                </a:solidFill>
              </a:rPr>
              <a:t>Mean Filter </a:t>
            </a:r>
            <a:r>
              <a:rPr lang="en-US" b="1" dirty="0"/>
              <a:t/>
            </a:r>
            <a:br>
              <a:rPr lang="en-US" b="1" dirty="0"/>
            </a:br>
            <a:r>
              <a:rPr lang="en-US" dirty="0"/>
              <a:t/>
            </a:r>
            <a:br>
              <a:rPr lang="en-US" dirty="0"/>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222913" y="1351128"/>
            <a:ext cx="11643845" cy="5372034"/>
          </a:xfrm>
        </p:spPr>
        <p:txBody>
          <a:bodyPr vert="horz" lIns="91440" tIns="45720" rIns="91440" bIns="45720" rtlCol="0" anchor="t">
            <a:normAutofit/>
          </a:bodyPr>
          <a:lstStyle/>
          <a:p>
            <a:pPr>
              <a:lnSpc>
                <a:spcPct val="150000"/>
              </a:lnSpc>
            </a:pPr>
            <a:r>
              <a:rPr lang="en-US" sz="2000" dirty="0"/>
              <a:t>The mean filter is a simple sliding-window spatial filter that replaces the center value in the window with the average (mean) of all the pixel values in the window. The window, or kernel, is usually square but can be any shape</a:t>
            </a:r>
          </a:p>
          <a:p>
            <a:pPr marL="0" indent="0">
              <a:lnSpc>
                <a:spcPct val="150000"/>
              </a:lnSpc>
              <a:buNone/>
            </a:pPr>
            <a:endParaRPr lang="en-US" sz="2000" dirty="0"/>
          </a:p>
          <a:p>
            <a:pPr>
              <a:lnSpc>
                <a:spcPct val="150000"/>
              </a:lnSpc>
            </a:pPr>
            <a:r>
              <a:rPr lang="en-US" sz="2000" dirty="0"/>
              <a:t>To make the tracking result even more smooth, the state vector of the Kalman filter is then sent to a mean filter which has a window size of 5 (frames).</a:t>
            </a: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48805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person, indoor, holding, young&#10;&#10;Description automatically generated">
            <a:extLst>
              <a:ext uri="{FF2B5EF4-FFF2-40B4-BE49-F238E27FC236}">
                <a16:creationId xmlns="" xmlns:a16="http://schemas.microsoft.com/office/drawing/2014/main" id="{765C197B-F191-4E81-9A91-2E6DB9F8D5A6}"/>
              </a:ext>
            </a:extLst>
          </p:cNvPr>
          <p:cNvPicPr>
            <a:picLocks noChangeAspect="1"/>
          </p:cNvPicPr>
          <p:nvPr/>
        </p:nvPicPr>
        <p:blipFill rotWithShape="1">
          <a:blip r:embed="rId3">
            <a:extLst>
              <a:ext uri="{28A0092B-C50C-407E-A947-70E740481C1C}">
                <a14:useLocalDpi xmlns:a14="http://schemas.microsoft.com/office/drawing/2010/main" val="0"/>
              </a:ext>
            </a:extLst>
          </a:blip>
          <a:srcRect l="30928" r="17428"/>
          <a:stretch/>
        </p:blipFill>
        <p:spPr>
          <a:xfrm>
            <a:off x="-11909" y="10"/>
            <a:ext cx="6324601" cy="6857990"/>
          </a:xfrm>
          <a:prstGeom prst="rect">
            <a:avLst/>
          </a:prstGeom>
        </p:spPr>
      </p:pic>
      <p:pic>
        <p:nvPicPr>
          <p:cNvPr id="13" name="Picture 12">
            <a:extLst>
              <a:ext uri="{FF2B5EF4-FFF2-40B4-BE49-F238E27FC236}">
                <a16:creationId xmlns="" xmlns:a16="http://schemas.microsoft.com/office/drawing/2014/main" id="{19AE98B8-B73A-4724-B639-017087F9239F}"/>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6751320" y="4560914"/>
            <a:ext cx="4869179" cy="1325563"/>
          </a:xfrm>
        </p:spPr>
        <p:txBody>
          <a:bodyPr>
            <a:normAutofit/>
          </a:bodyPr>
          <a:lstStyle/>
          <a:p>
            <a:r>
              <a:rPr lang="en-US">
                <a:solidFill>
                  <a:srgbClr val="000000"/>
                </a:solidFill>
              </a:rPr>
              <a:t>Pose Estimation</a:t>
            </a:r>
            <a:br>
              <a:rPr lang="en-US">
                <a:solidFill>
                  <a:srgbClr val="000000"/>
                </a:solidFill>
              </a:rPr>
            </a:br>
            <a:endParaRPr lang="en-US">
              <a:solidFill>
                <a:srgbClr val="000000"/>
              </a:solidFill>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6751321" y="1382165"/>
            <a:ext cx="4869179" cy="3047946"/>
          </a:xfrm>
        </p:spPr>
        <p:txBody>
          <a:bodyPr vert="horz" lIns="91440" tIns="45720" rIns="91440" bIns="45720" rtlCol="0" anchor="b">
            <a:normAutofit/>
          </a:bodyPr>
          <a:lstStyle/>
          <a:p>
            <a:pPr marL="0" indent="0">
              <a:buNone/>
            </a:pPr>
            <a:endParaRPr lang="en-US" sz="1800">
              <a:solidFill>
                <a:srgbClr val="000000"/>
              </a:solidFill>
            </a:endParaRPr>
          </a:p>
          <a:p>
            <a:endParaRPr lang="en-US" sz="1800">
              <a:solidFill>
                <a:srgbClr val="00000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8371740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3127009" y="263053"/>
            <a:ext cx="5950084" cy="997036"/>
          </a:xfrm>
        </p:spPr>
        <p:txBody>
          <a:bodyPr anchor="ctr">
            <a:normAutofit fontScale="90000"/>
          </a:bodyPr>
          <a:lstStyle/>
          <a:p>
            <a:pPr algn="ctr"/>
            <a:r>
              <a:rPr lang="en-US" sz="5300" dirty="0">
                <a:solidFill>
                  <a:srgbClr val="190882"/>
                </a:solidFill>
              </a:rPr>
              <a:t>Pose </a:t>
            </a:r>
            <a:r>
              <a:rPr lang="en-US" dirty="0">
                <a:solidFill>
                  <a:srgbClr val="190882"/>
                </a:solidFill>
              </a:rPr>
              <a:t>Estimation</a:t>
            </a:r>
            <a:r>
              <a:rPr lang="en-US" dirty="0"/>
              <a:t/>
            </a:r>
            <a:br>
              <a:rPr lang="en-US" dirty="0"/>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325242" y="995567"/>
            <a:ext cx="11541516" cy="5599379"/>
          </a:xfrm>
        </p:spPr>
        <p:txBody>
          <a:bodyPr vert="horz" lIns="91440" tIns="45720" rIns="91440" bIns="45720" rtlCol="0" anchor="t">
            <a:normAutofit fontScale="92500" lnSpcReduction="20000"/>
          </a:bodyPr>
          <a:lstStyle/>
          <a:p>
            <a:pPr>
              <a:lnSpc>
                <a:spcPct val="150000"/>
              </a:lnSpc>
            </a:pPr>
            <a:r>
              <a:rPr lang="en-US" sz="2200" dirty="0"/>
              <a:t>In computer vision the pose of an object refers to its relative orientation and position with respect to a camera. You can change the pose by either moving the object with respect to the camera, or the camera with respect to the object.</a:t>
            </a:r>
          </a:p>
          <a:p>
            <a:pPr>
              <a:lnSpc>
                <a:spcPct val="150000"/>
              </a:lnSpc>
            </a:pPr>
            <a:r>
              <a:rPr lang="en-US" sz="2200" dirty="0"/>
              <a:t>A 3D rigid object has only two kinds of motions with respect to a camera.</a:t>
            </a:r>
          </a:p>
          <a:p>
            <a:pPr>
              <a:lnSpc>
                <a:spcPct val="150000"/>
              </a:lnSpc>
            </a:pPr>
            <a:r>
              <a:rPr lang="en-US" sz="2200" dirty="0"/>
              <a:t>Translation : Moving the camera from its current 3D location  to a new 3D location .</a:t>
            </a:r>
          </a:p>
          <a:p>
            <a:pPr lvl="1">
              <a:lnSpc>
                <a:spcPct val="150000"/>
              </a:lnSpc>
              <a:buFont typeface="Wingdings" panose="05000000000000000000" pitchFamily="2" charset="2"/>
              <a:buChar char="Ø"/>
            </a:pPr>
            <a:r>
              <a:rPr lang="en-US" sz="1800" dirty="0"/>
              <a:t> As you can see translation has 3 degrees of freedom — you can move in the X, Y or Z direction. Translation is represented by a vector  which is equal to (x`-x , y`-y , z`-z).</a:t>
            </a:r>
          </a:p>
          <a:p>
            <a:pPr>
              <a:lnSpc>
                <a:spcPct val="150000"/>
              </a:lnSpc>
            </a:pPr>
            <a:r>
              <a:rPr lang="en-US" sz="2200" dirty="0"/>
              <a:t>Rotation : rotate the camera about the X , Y  and Z  axes</a:t>
            </a:r>
          </a:p>
          <a:p>
            <a:pPr lvl="1">
              <a:lnSpc>
                <a:spcPct val="150000"/>
              </a:lnSpc>
              <a:buFont typeface="Wingdings" panose="05000000000000000000" pitchFamily="2" charset="2"/>
              <a:buChar char="Ø"/>
            </a:pPr>
            <a:r>
              <a:rPr lang="en-US" sz="1800" dirty="0"/>
              <a:t>A rotation, therefore, also has three degrees of freedom. There are many ways of representing rotation.</a:t>
            </a:r>
          </a:p>
          <a:p>
            <a:pPr lvl="1">
              <a:lnSpc>
                <a:spcPct val="150000"/>
              </a:lnSpc>
              <a:buFont typeface="Wingdings" panose="05000000000000000000" pitchFamily="2" charset="2"/>
              <a:buChar char="Ø"/>
            </a:pPr>
            <a:r>
              <a:rPr lang="en-US" sz="1800" dirty="0"/>
              <a:t> You can represent it using Euler angles , a  rotation matrix, or a direction of rotation (i.e. axis ) and angle.</a:t>
            </a:r>
          </a:p>
          <a:p>
            <a:pPr>
              <a:lnSpc>
                <a:spcPct val="150000"/>
              </a:lnSpc>
            </a:pPr>
            <a:r>
              <a:rPr lang="en-US" sz="2200" dirty="0"/>
              <a:t>So, estimating the pose of a 3D object means finding 6 numbers — three for translation and three for rotation.</a:t>
            </a:r>
          </a:p>
          <a:p>
            <a:pPr>
              <a:lnSpc>
                <a:spcPct val="150000"/>
              </a:lnSpc>
            </a:pPr>
            <a:endParaRPr lang="en-US" sz="2000" dirty="0"/>
          </a:p>
          <a:p>
            <a:pPr>
              <a:lnSpc>
                <a:spcPct val="150000"/>
              </a:lnSpc>
            </a:pPr>
            <a:endParaRPr lang="en-US" sz="2000" dirty="0">
              <a:latin typeface="Segoe UI" panose="020B0502040204020203" pitchFamily="34" charset="0"/>
              <a:cs typeface="Segoe UI" panose="020B0502040204020203" pitchFamily="34" charset="0"/>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10727859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2220871" y="228204"/>
            <a:ext cx="7531892" cy="997036"/>
          </a:xfrm>
        </p:spPr>
        <p:txBody>
          <a:bodyPr anchor="ctr">
            <a:normAutofit fontScale="90000"/>
          </a:bodyPr>
          <a:lstStyle/>
          <a:p>
            <a:pPr algn="ctr"/>
            <a:r>
              <a:rPr lang="en-US" dirty="0">
                <a:solidFill>
                  <a:srgbClr val="190882"/>
                </a:solidFill>
              </a:rPr>
              <a:t>Perspective-n-Point problem (PNP)</a:t>
            </a:r>
            <a:r>
              <a:rPr lang="en-US" dirty="0"/>
              <a:t/>
            </a:r>
            <a:br>
              <a:rPr lang="en-US" dirty="0"/>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325242" y="995567"/>
            <a:ext cx="11541516" cy="5599379"/>
          </a:xfrm>
        </p:spPr>
        <p:txBody>
          <a:bodyPr vert="horz" lIns="91440" tIns="45720" rIns="91440" bIns="45720" rtlCol="0" anchor="t">
            <a:normAutofit/>
          </a:bodyPr>
          <a:lstStyle/>
          <a:p>
            <a:pPr>
              <a:lnSpc>
                <a:spcPct val="150000"/>
              </a:lnSpc>
            </a:pPr>
            <a:r>
              <a:rPr lang="en-US" sz="2000" dirty="0"/>
              <a:t> a process of predicting the transformation of an object from a user-defined reference pose, given an image or a 3D scan.</a:t>
            </a:r>
          </a:p>
          <a:p>
            <a:pPr>
              <a:lnSpc>
                <a:spcPct val="150000"/>
              </a:lnSpc>
            </a:pPr>
            <a:r>
              <a:rPr lang="en-US" sz="2000" dirty="0"/>
              <a:t>The Goal is to Find the Pose of an Object When We Have a Calibrated Camera , and we Know the Locations of n 3D Points on the Object and the Corresponding 2D Projections in the Image.</a:t>
            </a:r>
          </a:p>
          <a:p>
            <a:pPr>
              <a:lnSpc>
                <a:spcPct val="150000"/>
              </a:lnSpc>
            </a:pPr>
            <a:r>
              <a:rPr lang="en-US" sz="2000" dirty="0"/>
              <a:t>To calculate the 3D pose of an object in an image you need the following information</a:t>
            </a:r>
          </a:p>
          <a:p>
            <a:pPr marL="800100" lvl="1" indent="-342900">
              <a:lnSpc>
                <a:spcPct val="150000"/>
              </a:lnSpc>
              <a:buFont typeface="+mj-lt"/>
              <a:buAutoNum type="arabicPeriod"/>
            </a:pPr>
            <a:r>
              <a:rPr lang="en-US" sz="1800" dirty="0"/>
              <a:t>2D coordinates of a few points : </a:t>
            </a:r>
          </a:p>
          <a:p>
            <a:pPr marL="914400" lvl="1" indent="-457200">
              <a:lnSpc>
                <a:spcPct val="150000"/>
              </a:lnSpc>
              <a:buFont typeface="+mj-lt"/>
              <a:buAutoNum type="arabicPeriod"/>
            </a:pPr>
            <a:r>
              <a:rPr lang="en-US" sz="1900" dirty="0"/>
              <a:t>3D locations of the same points :</a:t>
            </a:r>
          </a:p>
          <a:p>
            <a:pPr marL="0" indent="0">
              <a:lnSpc>
                <a:spcPct val="150000"/>
              </a:lnSpc>
              <a:buNone/>
            </a:pPr>
            <a:r>
              <a:rPr lang="en-US" sz="1800" dirty="0">
                <a:latin typeface="Segoe UI" panose="020B0502040204020203" pitchFamily="34" charset="0"/>
                <a:cs typeface="Segoe UI" panose="020B0502040204020203" pitchFamily="34" charset="0"/>
              </a:rPr>
              <a:t>        3.     </a:t>
            </a:r>
            <a:r>
              <a:rPr lang="en-US" sz="1800" dirty="0"/>
              <a:t>Intrinsic parameters of the </a:t>
            </a:r>
            <a:r>
              <a:rPr lang="en-US" sz="1800" dirty="0" smtClean="0"/>
              <a:t>camera (focal length – optical center)</a:t>
            </a:r>
            <a:endParaRPr lang="en-US" dirty="0"/>
          </a:p>
          <a:p>
            <a:pPr>
              <a:lnSpc>
                <a:spcPct val="150000"/>
              </a:lnSpc>
            </a:pPr>
            <a:endParaRPr lang="en-US" sz="2000" dirty="0">
              <a:latin typeface="Segoe UI" panose="020B0502040204020203" pitchFamily="34" charset="0"/>
              <a:cs typeface="Segoe UI" panose="020B0502040204020203" pitchFamily="34" charset="0"/>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41025678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2091872" y="0"/>
            <a:ext cx="8257290" cy="856342"/>
          </a:xfrm>
        </p:spPr>
        <p:txBody>
          <a:bodyPr anchor="ctr">
            <a:normAutofit/>
          </a:bodyPr>
          <a:lstStyle/>
          <a:p>
            <a:pPr algn="ctr"/>
            <a:r>
              <a:rPr lang="en-US" dirty="0">
                <a:solidFill>
                  <a:srgbClr val="190882"/>
                </a:solidFill>
              </a:rPr>
              <a:t>Facial Expression Feature Extraction</a:t>
            </a: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325242" y="856342"/>
            <a:ext cx="11643845" cy="5844709"/>
          </a:xfrm>
        </p:spPr>
        <p:txBody>
          <a:bodyPr vert="horz" lIns="91440" tIns="45720" rIns="91440" bIns="45720" rtlCol="0" anchor="t">
            <a:normAutofit/>
          </a:bodyPr>
          <a:lstStyle/>
          <a:p>
            <a:r>
              <a:rPr lang="en-US" b="0" i="0" dirty="0">
                <a:solidFill>
                  <a:srgbClr val="111111"/>
                </a:solidFill>
                <a:effectLst/>
                <a:latin typeface="Roboto"/>
              </a:rPr>
              <a:t>Feature extraction is one of the most important modules for Facial Expression Recognition (FER) systems.</a:t>
            </a:r>
          </a:p>
          <a:p>
            <a:r>
              <a:rPr lang="en-US" b="0" i="0" dirty="0">
                <a:solidFill>
                  <a:srgbClr val="111111"/>
                </a:solidFill>
                <a:effectLst/>
                <a:latin typeface="Roboto"/>
              </a:rPr>
              <a:t>deals with getting the distinguishable features  each expression and quantizing it as a discrete symbol.</a:t>
            </a:r>
          </a:p>
          <a:p>
            <a:endParaRPr lang="en-US" b="0" i="0" dirty="0">
              <a:solidFill>
                <a:srgbClr val="111111"/>
              </a:solidFill>
              <a:effectLst/>
              <a:latin typeface="Roboto"/>
            </a:endParaRPr>
          </a:p>
          <a:p>
            <a:endParaRPr lang="en-US" b="0" i="0" dirty="0">
              <a:solidFill>
                <a:srgbClr val="111111"/>
              </a:solidFill>
              <a:effectLst/>
              <a:latin typeface="Roboto"/>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28680810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2091872" y="0"/>
            <a:ext cx="8257290" cy="856342"/>
          </a:xfrm>
        </p:spPr>
        <p:txBody>
          <a:bodyPr anchor="ctr">
            <a:normAutofit/>
          </a:bodyPr>
          <a:lstStyle/>
          <a:p>
            <a:pPr algn="ctr"/>
            <a:r>
              <a:rPr lang="en-GB" dirty="0">
                <a:latin typeface="Franklin Gothic Book" panose="020B0503020102020204" pitchFamily="34" charset="0"/>
                <a:cs typeface="Segoe UI" panose="020B0502040204020203" pitchFamily="34" charset="0"/>
              </a:rPr>
              <a:t>Modified Eye Aspect Ratio (EAR) </a:t>
            </a: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325242" y="1037230"/>
            <a:ext cx="11643845" cy="5663821"/>
          </a:xfrm>
        </p:spPr>
        <p:txBody>
          <a:bodyPr vert="horz" lIns="91440" tIns="45720" rIns="91440" bIns="45720" rtlCol="0" anchor="t">
            <a:normAutofit/>
          </a:bodyPr>
          <a:lstStyle/>
          <a:p>
            <a:r>
              <a:rPr lang="en-GB" sz="2400" dirty="0">
                <a:latin typeface="Franklin Gothic Book" panose="020B0503020102020204" pitchFamily="34" charset="0"/>
                <a:cs typeface="Segoe UI" panose="020B0502040204020203" pitchFamily="34" charset="0"/>
              </a:rPr>
              <a:t>Eye Aspect Ratio  </a:t>
            </a:r>
            <a:r>
              <a:rPr lang="en-US" sz="2400" b="0" i="0" dirty="0">
                <a:effectLst/>
                <a:latin typeface="Proxima-Nova"/>
              </a:rPr>
              <a:t>is an estimate of the eye opening state.</a:t>
            </a:r>
          </a:p>
          <a:p>
            <a:r>
              <a:rPr lang="en-GB" sz="2400" dirty="0">
                <a:latin typeface="Franklin Gothic Book" panose="020B0503020102020204" pitchFamily="34" charset="0"/>
                <a:cs typeface="Segoe UI" panose="020B0502040204020203" pitchFamily="34" charset="0"/>
              </a:rPr>
              <a:t>Eye Aspect Ratio </a:t>
            </a:r>
            <a:r>
              <a:rPr lang="en-US" sz="2400" b="0" i="0" dirty="0">
                <a:effectLst/>
                <a:latin typeface="Proxima-Nova"/>
              </a:rPr>
              <a:t>It is a constant value when the eye is open, but rapidly falls to 0 when the eye is closed</a:t>
            </a:r>
          </a:p>
          <a:p>
            <a:pPr marL="0" indent="0">
              <a:buNone/>
            </a:pPr>
            <a:endParaRPr lang="en-US" sz="2400" b="0" i="0" dirty="0">
              <a:effectLst/>
              <a:latin typeface="Proxima-Nova"/>
            </a:endParaRPr>
          </a:p>
          <a:p>
            <a:pPr marL="0" indent="0">
              <a:buNone/>
            </a:pPr>
            <a:endParaRPr lang="en-US" sz="2400" dirty="0">
              <a:latin typeface="Proxima-Nova"/>
            </a:endParaRPr>
          </a:p>
          <a:p>
            <a:pPr marL="0" indent="0">
              <a:buNone/>
            </a:pPr>
            <a:endParaRPr lang="en-US" sz="2400" b="0" i="0" dirty="0">
              <a:effectLst/>
              <a:latin typeface="Proxima-Nova"/>
            </a:endParaRPr>
          </a:p>
          <a:p>
            <a:pPr marL="0" indent="0">
              <a:buNone/>
            </a:pPr>
            <a:endParaRPr lang="en-US" sz="2400" b="0" i="0" dirty="0">
              <a:effectLst/>
              <a:latin typeface="Proxima-Nova"/>
            </a:endParaRPr>
          </a:p>
          <a:p>
            <a:pPr marL="0" indent="0">
              <a:buNone/>
            </a:pPr>
            <a:endParaRPr lang="en-US" sz="2400" b="0" i="0" dirty="0">
              <a:effectLst/>
              <a:latin typeface="Proxima-Nova"/>
            </a:endParaRPr>
          </a:p>
          <a:p>
            <a:pPr marL="0" indent="0">
              <a:buNone/>
            </a:pPr>
            <a:endParaRPr lang="en-US" sz="2400" b="0" i="0" dirty="0">
              <a:effectLst/>
              <a:latin typeface="Proxima-Nova"/>
            </a:endParaRPr>
          </a:p>
          <a:p>
            <a:r>
              <a:rPr lang="en-US" sz="2400" i="0" u="none" strike="noStrike" baseline="0" dirty="0">
                <a:latin typeface="Times New Roman" panose="02020603050405020304" pitchFamily="18" charset="0"/>
              </a:rPr>
              <a:t>This measure is quite simple and straight forward. </a:t>
            </a:r>
            <a:r>
              <a:rPr lang="en-US" sz="2400" dirty="0">
                <a:latin typeface="Times New Roman" panose="02020603050405020304" pitchFamily="18" charset="0"/>
              </a:rPr>
              <a:t>but</a:t>
            </a:r>
            <a:r>
              <a:rPr lang="en-US" sz="2400" i="0" u="none" strike="noStrike" baseline="0" dirty="0">
                <a:solidFill>
                  <a:srgbClr val="000000"/>
                </a:solidFill>
                <a:latin typeface="Times New Roman" panose="02020603050405020304" pitchFamily="18" charset="0"/>
              </a:rPr>
              <a:t> it does not have good rotational invariance</a:t>
            </a:r>
          </a:p>
          <a:p>
            <a:pPr marL="0" indent="0">
              <a:buNone/>
            </a:pPr>
            <a:endParaRPr lang="en-US" i="0" dirty="0">
              <a:effectLst/>
              <a:latin typeface="Proxima-Nova"/>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pic>
        <p:nvPicPr>
          <p:cNvPr id="4" name="Picture 3">
            <a:extLst>
              <a:ext uri="{FF2B5EF4-FFF2-40B4-BE49-F238E27FC236}">
                <a16:creationId xmlns="" xmlns:a16="http://schemas.microsoft.com/office/drawing/2014/main" id="{09714D96-FFBF-4D97-9A9E-922DBC11CA70}"/>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85041" y="2467579"/>
            <a:ext cx="4531057" cy="2496047"/>
          </a:xfrm>
          <a:prstGeom prst="rect">
            <a:avLst/>
          </a:prstGeom>
          <a:noFill/>
          <a:ln>
            <a:noFill/>
          </a:ln>
        </p:spPr>
      </p:pic>
    </p:spTree>
    <p:extLst>
      <p:ext uri="{BB962C8B-B14F-4D97-AF65-F5344CB8AC3E}">
        <p14:creationId xmlns:p14="http://schemas.microsoft.com/office/powerpoint/2010/main" val="17386366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2091872" y="0"/>
            <a:ext cx="8257290" cy="856342"/>
          </a:xfrm>
        </p:spPr>
        <p:txBody>
          <a:bodyPr anchor="ctr">
            <a:normAutofit fontScale="90000"/>
          </a:bodyPr>
          <a:lstStyle/>
          <a:p>
            <a:pPr algn="ctr"/>
            <a:r>
              <a:rPr lang="en-GB" dirty="0">
                <a:latin typeface="Franklin Gothic Book" panose="020B0503020102020204" pitchFamily="34" charset="0"/>
                <a:cs typeface="Segoe UI" panose="020B0502040204020203" pitchFamily="34" charset="0"/>
              </a:rPr>
              <a:t>Modified Eye Aspect Ratio (EAR)-cont. </a:t>
            </a: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325242" y="1037230"/>
            <a:ext cx="11643845" cy="5663821"/>
          </a:xfrm>
        </p:spPr>
        <p:txBody>
          <a:bodyPr vert="horz" lIns="91440" tIns="45720" rIns="91440" bIns="45720" rtlCol="0" anchor="t">
            <a:normAutofit/>
          </a:bodyPr>
          <a:lstStyle/>
          <a:p>
            <a:r>
              <a:rPr lang="en-US" sz="2800" b="0" i="0" u="none" strike="noStrike" baseline="0" dirty="0">
                <a:solidFill>
                  <a:srgbClr val="000000"/>
                </a:solidFill>
                <a:latin typeface="Times New Roman" panose="02020603050405020304" pitchFamily="18" charset="0"/>
              </a:rPr>
              <a:t>The core idea is to define a Face reference distance which is insensitive to the rotation.</a:t>
            </a:r>
          </a:p>
          <a:p>
            <a:endParaRPr lang="en-US" dirty="0">
              <a:solidFill>
                <a:srgbClr val="000000"/>
              </a:solidFill>
              <a:latin typeface="Times New Roman" panose="02020603050405020304" pitchFamily="18" charset="0"/>
            </a:endParaRPr>
          </a:p>
          <a:p>
            <a:endParaRPr lang="en-US" sz="2800" b="0" i="0" u="none" strike="noStrike" baseline="0" dirty="0">
              <a:solidFill>
                <a:srgbClr val="000000"/>
              </a:solidFill>
              <a:latin typeface="Times New Roman" panose="02020603050405020304" pitchFamily="18" charset="0"/>
            </a:endParaRPr>
          </a:p>
          <a:p>
            <a:endParaRPr lang="en-US" dirty="0">
              <a:solidFill>
                <a:srgbClr val="000000"/>
              </a:solidFill>
              <a:latin typeface="Times New Roman" panose="02020603050405020304" pitchFamily="18" charset="0"/>
            </a:endParaRPr>
          </a:p>
          <a:p>
            <a:endParaRPr lang="en-US" sz="2800" b="0" i="0" u="none" strike="noStrike" baseline="0" dirty="0">
              <a:solidFill>
                <a:srgbClr val="000000"/>
              </a:solidFill>
              <a:latin typeface="Times New Roman" panose="02020603050405020304" pitchFamily="18" charset="0"/>
            </a:endParaRPr>
          </a:p>
          <a:p>
            <a:endParaRPr lang="en-US" sz="2800" b="0" i="0" u="none" strike="noStrike" baseline="0" dirty="0">
              <a:solidFill>
                <a:srgbClr val="000000"/>
              </a:solidFill>
              <a:latin typeface="Times New Roman" panose="02020603050405020304" pitchFamily="18" charset="0"/>
            </a:endParaRPr>
          </a:p>
          <a:p>
            <a:endParaRPr lang="en-US" dirty="0">
              <a:solidFill>
                <a:srgbClr val="000000"/>
              </a:solidFill>
              <a:effectLst/>
              <a:latin typeface="Times New Roman" panose="02020603050405020304" pitchFamily="18" charset="0"/>
            </a:endParaRPr>
          </a:p>
          <a:p>
            <a:r>
              <a:rPr lang="en-US" i="0" dirty="0">
                <a:solidFill>
                  <a:srgbClr val="000000"/>
                </a:solidFill>
                <a:effectLst/>
                <a:latin typeface="Times New Roman" panose="02020603050405020304" pitchFamily="18" charset="0"/>
              </a:rPr>
              <a:t>We use </a:t>
            </a:r>
            <a:r>
              <a:rPr lang="en-US" dirty="0">
                <a:solidFill>
                  <a:srgbClr val="000000"/>
                </a:solidFill>
                <a:effectLst/>
                <a:latin typeface="Times New Roman" panose="02020603050405020304" pitchFamily="18" charset="0"/>
              </a:rPr>
              <a:t>the Face</a:t>
            </a:r>
            <a:r>
              <a:rPr lang="en-US" b="0" i="0" u="none" strike="noStrike" baseline="0" dirty="0">
                <a:solidFill>
                  <a:srgbClr val="000000"/>
                </a:solidFill>
                <a:latin typeface="Times New Roman" panose="02020603050405020304" pitchFamily="18" charset="0"/>
              </a:rPr>
              <a:t> reference distance to calculate each feature reference distance , then we use </a:t>
            </a:r>
            <a:r>
              <a:rPr lang="en-US" dirty="0">
                <a:solidFill>
                  <a:srgbClr val="000000"/>
                </a:solidFill>
                <a:latin typeface="Times New Roman" panose="02020603050405020304" pitchFamily="18" charset="0"/>
              </a:rPr>
              <a:t>it to calculate (left eye width,  right eye width, mouth width, mouth length) </a:t>
            </a:r>
            <a:endParaRPr lang="en-US" b="0" i="0" u="none" strike="noStrike" baseline="0" dirty="0">
              <a:solidFill>
                <a:srgbClr val="000000"/>
              </a:solidFill>
              <a:latin typeface="Times New Roman" panose="02020603050405020304" pitchFamily="18" charset="0"/>
            </a:endParaRPr>
          </a:p>
          <a:p>
            <a:endParaRPr lang="en-US" i="0" dirty="0">
              <a:effectLst/>
              <a:latin typeface="Proxima-Nova"/>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pic>
        <p:nvPicPr>
          <p:cNvPr id="5" name="Picture 4">
            <a:extLst>
              <a:ext uri="{FF2B5EF4-FFF2-40B4-BE49-F238E27FC236}">
                <a16:creationId xmlns="" xmlns:a16="http://schemas.microsoft.com/office/drawing/2014/main" id="{681E9669-66D7-42D4-8EDD-B825B213E124}"/>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2091872" y="1992574"/>
            <a:ext cx="7516152" cy="2893326"/>
          </a:xfrm>
          <a:prstGeom prst="rect">
            <a:avLst/>
          </a:prstGeom>
          <a:noFill/>
          <a:ln>
            <a:noFill/>
          </a:ln>
        </p:spPr>
      </p:pic>
    </p:spTree>
    <p:extLst>
      <p:ext uri="{BB962C8B-B14F-4D97-AF65-F5344CB8AC3E}">
        <p14:creationId xmlns:p14="http://schemas.microsoft.com/office/powerpoint/2010/main" val="34743020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99F7DF5-BC18-4150-827B-1D202EABE2AF}"/>
              </a:ext>
            </a:extLst>
          </p:cNvPr>
          <p:cNvSpPr>
            <a:spLocks noGrp="1"/>
          </p:cNvSpPr>
          <p:nvPr>
            <p:ph type="title"/>
          </p:nvPr>
        </p:nvSpPr>
        <p:spPr/>
        <p:txBody>
          <a:bodyPr/>
          <a:lstStyle/>
          <a:p>
            <a:r>
              <a:rPr lang="en-US" dirty="0"/>
              <a:t>Socket </a:t>
            </a:r>
            <a:r>
              <a:rPr lang="en-US" sz="4400" dirty="0"/>
              <a:t>Communication</a:t>
            </a:r>
            <a:endParaRPr lang="en-US" dirty="0"/>
          </a:p>
        </p:txBody>
      </p:sp>
      <p:sp>
        <p:nvSpPr>
          <p:cNvPr id="3" name="Content Placeholder 2">
            <a:extLst>
              <a:ext uri="{FF2B5EF4-FFF2-40B4-BE49-F238E27FC236}">
                <a16:creationId xmlns="" xmlns:a16="http://schemas.microsoft.com/office/drawing/2014/main" id="{DE2F8244-49DF-4F28-9569-2FC9F4C4811B}"/>
              </a:ext>
            </a:extLst>
          </p:cNvPr>
          <p:cNvSpPr>
            <a:spLocks noGrp="1"/>
          </p:cNvSpPr>
          <p:nvPr>
            <p:ph idx="1"/>
          </p:nvPr>
        </p:nvSpPr>
        <p:spPr/>
        <p:txBody>
          <a:bodyPr/>
          <a:lstStyle/>
          <a:p>
            <a:r>
              <a:rPr lang="en-US" dirty="0"/>
              <a:t>The communication between Detection and extraction part and motion control part is made possible using Socket programming. </a:t>
            </a:r>
          </a:p>
          <a:p>
            <a:r>
              <a:rPr lang="en-US" dirty="0"/>
              <a:t>A Unity C# server and a Python client are setup to transfer data through a TCP/IP connection. </a:t>
            </a:r>
          </a:p>
          <a:p>
            <a:pPr marL="0" indent="0">
              <a:buNone/>
            </a:pPr>
            <a:r>
              <a:rPr lang="en-US" dirty="0"/>
              <a:t>The socket endpoint is set at: </a:t>
            </a:r>
          </a:p>
          <a:p>
            <a:pPr lvl="1"/>
            <a:r>
              <a:rPr lang="en-US" dirty="0"/>
              <a:t>IP address: 127.0.0.1</a:t>
            </a:r>
          </a:p>
          <a:p>
            <a:pPr lvl="1"/>
            <a:r>
              <a:rPr lang="en-US" dirty="0"/>
              <a:t>Port: 1755 </a:t>
            </a:r>
          </a:p>
        </p:txBody>
      </p:sp>
    </p:spTree>
    <p:extLst>
      <p:ext uri="{BB962C8B-B14F-4D97-AF65-F5344CB8AC3E}">
        <p14:creationId xmlns:p14="http://schemas.microsoft.com/office/powerpoint/2010/main" val="32669957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E0337AB-C4D6-4065-A98B-C4DA69835E31}"/>
              </a:ext>
            </a:extLst>
          </p:cNvPr>
          <p:cNvSpPr>
            <a:spLocks noGrp="1"/>
          </p:cNvSpPr>
          <p:nvPr>
            <p:ph type="title"/>
          </p:nvPr>
        </p:nvSpPr>
        <p:spPr/>
        <p:txBody>
          <a:bodyPr/>
          <a:lstStyle/>
          <a:p>
            <a:r>
              <a:rPr lang="en-US" dirty="0"/>
              <a:t>Socket Communication Content</a:t>
            </a:r>
          </a:p>
        </p:txBody>
      </p:sp>
      <p:sp>
        <p:nvSpPr>
          <p:cNvPr id="3" name="Content Placeholder 2">
            <a:extLst>
              <a:ext uri="{FF2B5EF4-FFF2-40B4-BE49-F238E27FC236}">
                <a16:creationId xmlns="" xmlns:a16="http://schemas.microsoft.com/office/drawing/2014/main" id="{31546F6E-7B0B-4017-BF22-7CE8F99070A8}"/>
              </a:ext>
            </a:extLst>
          </p:cNvPr>
          <p:cNvSpPr>
            <a:spLocks noGrp="1"/>
          </p:cNvSpPr>
          <p:nvPr>
            <p:ph idx="1"/>
          </p:nvPr>
        </p:nvSpPr>
        <p:spPr/>
        <p:txBody>
          <a:bodyPr/>
          <a:lstStyle/>
          <a:p>
            <a:r>
              <a:rPr lang="en-US" dirty="0"/>
              <a:t>The socket communication bind the following data:</a:t>
            </a:r>
          </a:p>
          <a:p>
            <a:pPr marL="914400" lvl="1" indent="-457200">
              <a:buFont typeface="+mj-lt"/>
              <a:buAutoNum type="arabicPeriod"/>
            </a:pPr>
            <a:r>
              <a:rPr lang="en-US" dirty="0"/>
              <a:t>the translation vector of the pose.</a:t>
            </a:r>
          </a:p>
          <a:p>
            <a:pPr marL="914400" lvl="1" indent="-457200">
              <a:buFont typeface="+mj-lt"/>
              <a:buAutoNum type="arabicPeriod"/>
            </a:pPr>
            <a:r>
              <a:rPr lang="en-US" dirty="0"/>
              <a:t>The quaternion rotation vector.</a:t>
            </a:r>
          </a:p>
          <a:p>
            <a:pPr marL="914400" lvl="1" indent="-457200">
              <a:buFont typeface="+mj-lt"/>
              <a:buAutoNum type="arabicPeriod"/>
            </a:pPr>
            <a:r>
              <a:rPr lang="en-US" dirty="0"/>
              <a:t>Left Eye width, Right Eye width, Mouth width, mouth Length.</a:t>
            </a:r>
          </a:p>
        </p:txBody>
      </p:sp>
    </p:spTree>
    <p:extLst>
      <p:ext uri="{BB962C8B-B14F-4D97-AF65-F5344CB8AC3E}">
        <p14:creationId xmlns:p14="http://schemas.microsoft.com/office/powerpoint/2010/main" val="28294996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2091872" y="0"/>
            <a:ext cx="8257290" cy="856342"/>
          </a:xfrm>
        </p:spPr>
        <p:txBody>
          <a:bodyPr anchor="ctr">
            <a:normAutofit/>
          </a:bodyPr>
          <a:lstStyle/>
          <a:p>
            <a:pPr algn="ctr"/>
            <a:r>
              <a:rPr lang="en-US" dirty="0">
                <a:latin typeface="Franklin Gothic Book" panose="020B0503020102020204" pitchFamily="34" charset="0"/>
                <a:cs typeface="Segoe UI" panose="020B0502040204020203" pitchFamily="34" charset="0"/>
              </a:rPr>
              <a:t>Motion Control</a:t>
            </a: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466573" y="1144324"/>
            <a:ext cx="11103428" cy="5284519"/>
          </a:xfrm>
        </p:spPr>
        <p:txBody>
          <a:bodyPr vert="horz" lIns="91440" tIns="45720" rIns="91440" bIns="45720" rtlCol="0" anchor="t">
            <a:normAutofit/>
          </a:bodyPr>
          <a:lstStyle/>
          <a:p>
            <a:pPr marL="0" indent="0">
              <a:buNone/>
            </a:pPr>
            <a:r>
              <a:rPr lang="en-US" sz="2000" dirty="0">
                <a:latin typeface="Segoe UI" panose="020B0502040204020203" pitchFamily="34" charset="0"/>
                <a:cs typeface="Segoe UI" panose="020B0502040204020203" pitchFamily="34" charset="0"/>
              </a:rPr>
              <a:t>1- Pose Control:</a:t>
            </a:r>
          </a:p>
          <a:p>
            <a:pPr marL="0" indent="0">
              <a:buNone/>
            </a:pPr>
            <a:endParaRPr lang="en-US" sz="2000" dirty="0">
              <a:latin typeface="Segoe UI" panose="020B0502040204020203" pitchFamily="34" charset="0"/>
              <a:cs typeface="Segoe UI" panose="020B0502040204020203" pitchFamily="34" charset="0"/>
            </a:endParaRPr>
          </a:p>
          <a:p>
            <a:r>
              <a:rPr lang="en-US" sz="2000" dirty="0"/>
              <a:t>After the position, rotation and feature vectors are got at the Python part, they are then 	transferred to the C# Part through socket server.</a:t>
            </a:r>
          </a:p>
          <a:p>
            <a:endParaRPr lang="en-US" sz="2000" dirty="0"/>
          </a:p>
          <a:p>
            <a:r>
              <a:rPr lang="en-US" sz="2000" dirty="0"/>
              <a:t>since the setting of world coordinate system are different in OpenCV and in Unity, a new, fixed </a:t>
            </a:r>
            <a:r>
              <a:rPr lang="en-US" sz="2000" b="1" dirty="0"/>
              <a:t>rotation transformation</a:t>
            </a:r>
            <a:r>
              <a:rPr lang="en-US" sz="2000" dirty="0"/>
              <a:t> is applied to the quaternions.</a:t>
            </a:r>
          </a:p>
          <a:p>
            <a:endParaRPr lang="en-US" sz="2000" dirty="0">
              <a:latin typeface="Segoe UI" panose="020B0502040204020203" pitchFamily="34" charset="0"/>
              <a:cs typeface="Segoe UI" panose="020B0502040204020203" pitchFamily="34" charset="0"/>
            </a:endParaRPr>
          </a:p>
          <a:p>
            <a:r>
              <a:rPr lang="en-US" sz="2000" dirty="0"/>
              <a:t>Before the computed quaternions are applied to the model, the four parameters are sent to a </a:t>
            </a:r>
            <a:r>
              <a:rPr lang="en-US" sz="2000" b="1" dirty="0"/>
              <a:t>Kalman filter</a:t>
            </a:r>
            <a:r>
              <a:rPr lang="en-US" sz="2000" dirty="0"/>
              <a:t> again to ensure the smooth motion.</a:t>
            </a:r>
          </a:p>
          <a:p>
            <a:pPr marL="0" indent="0">
              <a:buNone/>
            </a:pPr>
            <a:r>
              <a:rPr lang="en-US" sz="1800" dirty="0">
                <a:latin typeface="Segoe UI" panose="020B0502040204020203" pitchFamily="34" charset="0"/>
                <a:cs typeface="Segoe UI" panose="020B0502040204020203" pitchFamily="34" charset="0"/>
              </a:rPr>
              <a:t>	</a:t>
            </a: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31810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D648CF1-C72A-4313-8FC7-BF6DD4642AFE}"/>
              </a:ext>
            </a:extLst>
          </p:cNvPr>
          <p:cNvSpPr>
            <a:spLocks noGrp="1"/>
          </p:cNvSpPr>
          <p:nvPr>
            <p:ph type="title"/>
          </p:nvPr>
        </p:nvSpPr>
        <p:spPr>
          <a:xfrm>
            <a:off x="804673" y="1445494"/>
            <a:ext cx="3616856" cy="4376572"/>
          </a:xfrm>
        </p:spPr>
        <p:txBody>
          <a:bodyPr anchor="ctr">
            <a:normAutofit/>
          </a:bodyPr>
          <a:lstStyle/>
          <a:p>
            <a:r>
              <a:rPr lang="en-US" sz="4800" dirty="0">
                <a:latin typeface="Franklin Gothic Book" panose="020B0503020102020204" pitchFamily="34" charset="0"/>
                <a:cs typeface="Segoe UI" panose="020B0502040204020203" pitchFamily="34" charset="0"/>
              </a:rPr>
              <a:t>Agenda </a:t>
            </a:r>
          </a:p>
        </p:txBody>
      </p:sp>
      <p:sp>
        <p:nvSpPr>
          <p:cNvPr id="24" name="Freeform: Shape 23">
            <a:extLst>
              <a:ext uri="{FF2B5EF4-FFF2-40B4-BE49-F238E27FC236}">
                <a16:creationId xmlns="" xmlns:a16="http://schemas.microsoft.com/office/drawing/2014/main" id="{DFF2AC85-FAA0-4844-813F-83C04D7382E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 xmlns:a16="http://schemas.microsoft.com/office/drawing/2014/main" id="{89CC0F1E-BAA2-47B1-8F83-7ECB9FD9E00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Content Placeholder 5">
            <a:extLst>
              <a:ext uri="{FF2B5EF4-FFF2-40B4-BE49-F238E27FC236}">
                <a16:creationId xmlns="" xmlns:a16="http://schemas.microsoft.com/office/drawing/2014/main" id="{C856D755-2374-40B4-B692-603C5E927388}"/>
              </a:ext>
            </a:extLst>
          </p:cNvPr>
          <p:cNvSpPr>
            <a:spLocks noGrp="1"/>
          </p:cNvSpPr>
          <p:nvPr>
            <p:ph idx="1"/>
          </p:nvPr>
        </p:nvSpPr>
        <p:spPr>
          <a:xfrm>
            <a:off x="6096000" y="406399"/>
            <a:ext cx="5501834" cy="6216073"/>
          </a:xfrm>
        </p:spPr>
        <p:txBody>
          <a:bodyPr vert="horz" lIns="91440" tIns="45720" rIns="91440" bIns="45720" rtlCol="0" anchor="ctr">
            <a:normAutofit fontScale="92500" lnSpcReduction="20000"/>
          </a:bodyPr>
          <a:lstStyle/>
          <a:p>
            <a:r>
              <a:rPr lang="en-US" sz="2100" dirty="0">
                <a:solidFill>
                  <a:schemeClr val="bg1"/>
                </a:solidFill>
                <a:cs typeface="Segoe UI" panose="020B0502040204020203" pitchFamily="34" charset="0"/>
              </a:rPr>
              <a:t>Intro</a:t>
            </a:r>
          </a:p>
          <a:p>
            <a:r>
              <a:rPr lang="en-US" sz="2100" dirty="0">
                <a:solidFill>
                  <a:schemeClr val="bg1"/>
                </a:solidFill>
                <a:cs typeface="Segoe UI" panose="020B0502040204020203" pitchFamily="34" charset="0"/>
              </a:rPr>
              <a:t>Motivation</a:t>
            </a:r>
          </a:p>
          <a:p>
            <a:r>
              <a:rPr lang="en-US" sz="2100" dirty="0">
                <a:solidFill>
                  <a:schemeClr val="bg1"/>
                </a:solidFill>
                <a:cs typeface="Segoe UI" panose="020B0502040204020203" pitchFamily="34" charset="0"/>
              </a:rPr>
              <a:t>Objective</a:t>
            </a:r>
          </a:p>
          <a:p>
            <a:r>
              <a:rPr lang="en-US" sz="2100" dirty="0">
                <a:solidFill>
                  <a:schemeClr val="bg1"/>
                </a:solidFill>
                <a:cs typeface="Segoe UI" panose="020B0502040204020203" pitchFamily="34" charset="0"/>
              </a:rPr>
              <a:t>Related work</a:t>
            </a:r>
          </a:p>
          <a:p>
            <a:pPr lvl="1"/>
            <a:r>
              <a:rPr lang="en-US" sz="2100" dirty="0">
                <a:solidFill>
                  <a:schemeClr val="bg1"/>
                </a:solidFill>
                <a:cs typeface="Segoe UI" panose="020B0502040204020203" pitchFamily="34" charset="0"/>
              </a:rPr>
              <a:t>Research done</a:t>
            </a:r>
          </a:p>
          <a:p>
            <a:pPr lvl="1"/>
            <a:r>
              <a:rPr lang="en-US" sz="2100" dirty="0">
                <a:solidFill>
                  <a:schemeClr val="bg1"/>
                </a:solidFill>
                <a:cs typeface="Segoe UI" panose="020B0502040204020203" pitchFamily="34" charset="0"/>
              </a:rPr>
              <a:t>Similar apps</a:t>
            </a:r>
          </a:p>
          <a:p>
            <a:r>
              <a:rPr lang="en-US" sz="2100" dirty="0">
                <a:solidFill>
                  <a:schemeClr val="bg1"/>
                </a:solidFill>
                <a:cs typeface="Segoe UI" panose="020B0502040204020203" pitchFamily="34" charset="0"/>
              </a:rPr>
              <a:t>System Architecture</a:t>
            </a:r>
          </a:p>
          <a:p>
            <a:r>
              <a:rPr lang="en-US" sz="2100" dirty="0">
                <a:solidFill>
                  <a:schemeClr val="bg1"/>
                </a:solidFill>
                <a:cs typeface="Segoe UI" panose="020B0502040204020203" pitchFamily="34" charset="0"/>
              </a:rPr>
              <a:t>Phases Description</a:t>
            </a:r>
          </a:p>
          <a:p>
            <a:pPr lvl="1"/>
            <a:r>
              <a:rPr lang="en-US" sz="1700" dirty="0">
                <a:solidFill>
                  <a:schemeClr val="bg1"/>
                </a:solidFill>
                <a:cs typeface="Segoe UI" panose="020B0502040204020203" pitchFamily="34" charset="0"/>
              </a:rPr>
              <a:t>Face detection</a:t>
            </a:r>
          </a:p>
          <a:p>
            <a:pPr lvl="1"/>
            <a:r>
              <a:rPr lang="en-US" sz="1700" dirty="0">
                <a:solidFill>
                  <a:schemeClr val="bg1"/>
                </a:solidFill>
              </a:rPr>
              <a:t>landmarks tracking</a:t>
            </a:r>
          </a:p>
          <a:p>
            <a:pPr lvl="1"/>
            <a:r>
              <a:rPr lang="en-US" sz="1700" dirty="0">
                <a:solidFill>
                  <a:schemeClr val="bg1"/>
                </a:solidFill>
                <a:cs typeface="Segoe UI" panose="020B0502040204020203" pitchFamily="34" charset="0"/>
              </a:rPr>
              <a:t>Kalman filter and pose estimation</a:t>
            </a:r>
          </a:p>
          <a:p>
            <a:pPr lvl="1"/>
            <a:r>
              <a:rPr lang="en-US" sz="1700" dirty="0">
                <a:solidFill>
                  <a:schemeClr val="bg1"/>
                </a:solidFill>
                <a:cs typeface="Segoe UI" panose="020B0502040204020203" pitchFamily="34" charset="0"/>
              </a:rPr>
              <a:t>Facial Feature Extraction</a:t>
            </a:r>
          </a:p>
          <a:p>
            <a:pPr lvl="1"/>
            <a:r>
              <a:rPr lang="en-US" sz="1700" dirty="0">
                <a:solidFill>
                  <a:schemeClr val="bg1"/>
                </a:solidFill>
                <a:cs typeface="Segoe UI" panose="020B0502040204020203" pitchFamily="34" charset="0"/>
              </a:rPr>
              <a:t>Motion Control</a:t>
            </a:r>
          </a:p>
          <a:p>
            <a:r>
              <a:rPr lang="en-US" sz="2100" dirty="0">
                <a:solidFill>
                  <a:schemeClr val="bg1"/>
                </a:solidFill>
                <a:cs typeface="Segoe UI" panose="020B0502040204020203" pitchFamily="34" charset="0"/>
              </a:rPr>
              <a:t>Demo</a:t>
            </a:r>
          </a:p>
          <a:p>
            <a:r>
              <a:rPr lang="en-US" sz="2100" dirty="0">
                <a:solidFill>
                  <a:schemeClr val="bg1"/>
                </a:solidFill>
                <a:cs typeface="Segoe UI" panose="020B0502040204020203" pitchFamily="34" charset="0"/>
              </a:rPr>
              <a:t>Experimental Results</a:t>
            </a:r>
          </a:p>
          <a:p>
            <a:r>
              <a:rPr lang="en-US" sz="2100" dirty="0">
                <a:solidFill>
                  <a:schemeClr val="bg1"/>
                </a:solidFill>
                <a:cs typeface="Segoe UI" panose="020B0502040204020203" pitchFamily="34" charset="0"/>
              </a:rPr>
              <a:t>Challenges</a:t>
            </a:r>
          </a:p>
          <a:p>
            <a:r>
              <a:rPr lang="en-US" sz="2100" dirty="0">
                <a:solidFill>
                  <a:schemeClr val="bg1"/>
                </a:solidFill>
                <a:cs typeface="Segoe UI" panose="020B0502040204020203" pitchFamily="34" charset="0"/>
              </a:rPr>
              <a:t>Conclusion</a:t>
            </a:r>
          </a:p>
          <a:p>
            <a:r>
              <a:rPr lang="en-US" sz="2100" dirty="0">
                <a:solidFill>
                  <a:schemeClr val="bg1"/>
                </a:solidFill>
                <a:cs typeface="Segoe UI" panose="020B0502040204020203" pitchFamily="34" charset="0"/>
              </a:rPr>
              <a:t>Tools and models</a:t>
            </a:r>
          </a:p>
          <a:p>
            <a:r>
              <a:rPr lang="en-US" sz="2100" dirty="0">
                <a:solidFill>
                  <a:schemeClr val="bg1"/>
                </a:solidFill>
                <a:cs typeface="Segoe UI" panose="020B0502040204020203" pitchFamily="34" charset="0"/>
              </a:rPr>
              <a:t>Future Work</a:t>
            </a:r>
          </a:p>
          <a:p>
            <a:r>
              <a:rPr lang="en-US" sz="2100" dirty="0">
                <a:solidFill>
                  <a:schemeClr val="bg1"/>
                </a:solidFill>
                <a:cs typeface="Segoe UI" panose="020B0502040204020203" pitchFamily="34" charset="0"/>
              </a:rPr>
              <a:t>References</a:t>
            </a:r>
          </a:p>
          <a:p>
            <a:pPr marL="0" indent="0">
              <a:buNone/>
            </a:pPr>
            <a:endParaRPr lang="en-US" sz="100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514892887"/>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2069839" y="27185"/>
            <a:ext cx="8257290" cy="856342"/>
          </a:xfrm>
        </p:spPr>
        <p:txBody>
          <a:bodyPr anchor="ctr">
            <a:normAutofit/>
          </a:bodyPr>
          <a:lstStyle/>
          <a:p>
            <a:pPr algn="ctr"/>
            <a:r>
              <a:rPr lang="en-US" dirty="0"/>
              <a:t>facial Expression control</a:t>
            </a: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466573" y="1144324"/>
            <a:ext cx="11103428" cy="5284519"/>
          </a:xfrm>
        </p:spPr>
        <p:txBody>
          <a:bodyPr vert="horz" lIns="91440" tIns="45720" rIns="91440" bIns="45720" rtlCol="0" anchor="t">
            <a:normAutofit/>
          </a:bodyPr>
          <a:lstStyle/>
          <a:p>
            <a:pPr marL="0" indent="0">
              <a:buNone/>
            </a:pPr>
            <a:r>
              <a:rPr lang="en-US" sz="2000" dirty="0">
                <a:latin typeface="Segoe UI" panose="020B0502040204020203" pitchFamily="34" charset="0"/>
                <a:cs typeface="Segoe UI" panose="020B0502040204020203" pitchFamily="34" charset="0"/>
              </a:rPr>
              <a:t>2- Dealing with noise:</a:t>
            </a:r>
          </a:p>
          <a:p>
            <a:r>
              <a:rPr lang="en-US" sz="1800" dirty="0"/>
              <a:t>we think up an interesting method that turn it into a </a:t>
            </a:r>
            <a:r>
              <a:rPr lang="en-US" sz="1800" b="1" dirty="0"/>
              <a:t>control problem</a:t>
            </a:r>
            <a:r>
              <a:rPr lang="en-US" sz="1800" dirty="0"/>
              <a:t>.</a:t>
            </a:r>
          </a:p>
          <a:p>
            <a:r>
              <a:rPr lang="en-US" sz="1800" dirty="0"/>
              <a:t>what we have done is constructing a </a:t>
            </a:r>
            <a:r>
              <a:rPr lang="en-US" sz="1800" b="1" dirty="0"/>
              <a:t>second-order mass-spring-damper system</a:t>
            </a:r>
            <a:r>
              <a:rPr lang="en-US" sz="1800" dirty="0"/>
              <a:t> with a low pass filter to model this process.</a:t>
            </a:r>
          </a:p>
          <a:p>
            <a:pPr marL="0" indent="0">
              <a:buNone/>
            </a:pPr>
            <a:r>
              <a:rPr lang="en-US" sz="1800" dirty="0"/>
              <a:t>Step 1. Model a dynamic system with Newton's law</a:t>
            </a:r>
          </a:p>
          <a:p>
            <a:pPr marL="0" indent="0">
              <a:buNone/>
            </a:pPr>
            <a:r>
              <a:rPr lang="en-US" sz="1800" dirty="0"/>
              <a:t>Step 2. Apply incomplete derivative PD control</a:t>
            </a:r>
          </a:p>
          <a:p>
            <a:pPr marL="0" indent="0">
              <a:buNone/>
            </a:pPr>
            <a:endParaRPr lang="en-US" sz="1800" dirty="0">
              <a:latin typeface="Segoe UI" panose="020B0502040204020203" pitchFamily="34" charset="0"/>
              <a:cs typeface="Segoe UI" panose="020B0502040204020203" pitchFamily="34" charset="0"/>
            </a:endParaRPr>
          </a:p>
          <a:p>
            <a:pPr marL="0" indent="0">
              <a:buNone/>
            </a:pPr>
            <a:endParaRPr lang="en-US" sz="1800" dirty="0">
              <a:latin typeface="Segoe UI" panose="020B0502040204020203" pitchFamily="34" charset="0"/>
              <a:cs typeface="Segoe UI" panose="020B0502040204020203" pitchFamily="34" charset="0"/>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pic>
        <p:nvPicPr>
          <p:cNvPr id="5" name="Picture 4"/>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986153" y="3882116"/>
            <a:ext cx="5426034" cy="2040794"/>
          </a:xfrm>
          <a:prstGeom prst="rect">
            <a:avLst/>
          </a:prstGeom>
          <a:noFill/>
          <a:ln>
            <a:noFill/>
          </a:ln>
        </p:spPr>
      </p:pic>
    </p:spTree>
    <p:extLst>
      <p:ext uri="{BB962C8B-B14F-4D97-AF65-F5344CB8AC3E}">
        <p14:creationId xmlns:p14="http://schemas.microsoft.com/office/powerpoint/2010/main" val="25056117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2069839" y="27185"/>
            <a:ext cx="8257290" cy="856342"/>
          </a:xfrm>
        </p:spPr>
        <p:txBody>
          <a:bodyPr anchor="ctr">
            <a:normAutofit/>
          </a:bodyPr>
          <a:lstStyle/>
          <a:p>
            <a:pPr algn="ctr"/>
            <a:r>
              <a:rPr lang="en-US"/>
              <a:t>facial Expression control</a:t>
            </a: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466573" y="1144324"/>
            <a:ext cx="11103428" cy="5284519"/>
          </a:xfrm>
        </p:spPr>
        <p:txBody>
          <a:bodyPr vert="horz" lIns="91440" tIns="45720" rIns="91440" bIns="45720" rtlCol="0" anchor="t">
            <a:normAutofit/>
          </a:bodyPr>
          <a:lstStyle/>
          <a:p>
            <a:pPr marL="0" indent="0">
              <a:buNone/>
            </a:pPr>
            <a:r>
              <a:rPr lang="en-US" sz="2400" dirty="0">
                <a:latin typeface="Segoe UI" panose="020B0502040204020203" pitchFamily="34" charset="0"/>
                <a:cs typeface="Segoe UI" panose="020B0502040204020203" pitchFamily="34" charset="0"/>
              </a:rPr>
              <a:t>3- Blend-shape Function:</a:t>
            </a:r>
          </a:p>
          <a:p>
            <a:pPr lvl="1"/>
            <a:r>
              <a:rPr lang="en-US" sz="1600" b="1" dirty="0"/>
              <a:t>Blinking function</a:t>
            </a:r>
            <a:r>
              <a:rPr lang="en-US" sz="1600" dirty="0"/>
              <a:t> and </a:t>
            </a:r>
            <a:r>
              <a:rPr lang="en-US" sz="1600" b="1" dirty="0"/>
              <a:t>Mouth deformation function</a:t>
            </a:r>
            <a:r>
              <a:rPr lang="en-US" sz="1600" dirty="0"/>
              <a:t>.</a:t>
            </a:r>
          </a:p>
          <a:p>
            <a:pPr lvl="1"/>
            <a:r>
              <a:rPr lang="en-US" sz="1600" dirty="0">
                <a:latin typeface="Segoe UI" panose="020B0502040204020203" pitchFamily="34" charset="0"/>
                <a:cs typeface="Segoe UI" panose="020B0502040204020203" pitchFamily="34" charset="0"/>
              </a:rPr>
              <a:t>Blinking function:</a:t>
            </a:r>
          </a:p>
          <a:p>
            <a:pPr marL="457200" lvl="1" indent="0">
              <a:buNone/>
            </a:pPr>
            <a:endParaRPr lang="en-US" sz="1600" dirty="0">
              <a:latin typeface="Segoe UI" panose="020B0502040204020203" pitchFamily="34" charset="0"/>
              <a:cs typeface="Segoe UI" panose="020B0502040204020203" pitchFamily="34" charset="0"/>
            </a:endParaRPr>
          </a:p>
          <a:p>
            <a:pPr marL="457200" lvl="1" indent="0">
              <a:buNone/>
            </a:pPr>
            <a:endParaRPr lang="en-US" sz="1600" dirty="0">
              <a:latin typeface="Segoe UI" panose="020B0502040204020203" pitchFamily="34" charset="0"/>
              <a:cs typeface="Segoe UI" panose="020B0502040204020203" pitchFamily="34" charset="0"/>
            </a:endParaRPr>
          </a:p>
          <a:p>
            <a:pPr marL="457200" lvl="1" indent="0">
              <a:buNone/>
            </a:pPr>
            <a:endParaRPr lang="en-US" sz="1600" dirty="0">
              <a:latin typeface="Segoe UI" panose="020B0502040204020203" pitchFamily="34" charset="0"/>
              <a:cs typeface="Segoe UI" panose="020B0502040204020203" pitchFamily="34" charset="0"/>
            </a:endParaRPr>
          </a:p>
          <a:p>
            <a:pPr marL="457200" lvl="1" indent="0">
              <a:buNone/>
            </a:pPr>
            <a:endParaRPr lang="en-US" sz="1600" dirty="0">
              <a:latin typeface="Segoe UI" panose="020B0502040204020203" pitchFamily="34" charset="0"/>
              <a:cs typeface="Segoe UI" panose="020B0502040204020203" pitchFamily="34" charset="0"/>
            </a:endParaRPr>
          </a:p>
          <a:p>
            <a:pPr lvl="1"/>
            <a:r>
              <a:rPr lang="en-US" sz="1600" dirty="0">
                <a:latin typeface="Segoe UI" panose="020B0502040204020203" pitchFamily="34" charset="0"/>
                <a:cs typeface="Segoe UI" panose="020B0502040204020203" pitchFamily="34" charset="0"/>
              </a:rPr>
              <a:t>Mouth Deformation: </a:t>
            </a:r>
          </a:p>
          <a:p>
            <a:pPr lvl="2"/>
            <a:r>
              <a:rPr lang="en-US" sz="1200" dirty="0">
                <a:latin typeface="Segoe UI" panose="020B0502040204020203" pitchFamily="34" charset="0"/>
                <a:cs typeface="Segoe UI" panose="020B0502040204020203" pitchFamily="34" charset="0"/>
              </a:rPr>
              <a:t>If the mouth shape of the y-axis less than 100 set the mouth width to 500 * y-axis value.</a:t>
            </a:r>
          </a:p>
          <a:p>
            <a:pPr lvl="2"/>
            <a:r>
              <a:rPr lang="en-US" sz="1200" dirty="0">
                <a:latin typeface="Segoe UI" panose="020B0502040204020203" pitchFamily="34" charset="0"/>
                <a:cs typeface="Segoe UI" panose="020B0502040204020203" pitchFamily="34" charset="0"/>
              </a:rPr>
              <a:t>If the mouth shape of the x-axis less than 0.1 set the mouth length to 120 - 400 * y-axis value.</a:t>
            </a:r>
          </a:p>
          <a:p>
            <a:pPr marL="0" indent="0">
              <a:buNone/>
            </a:pPr>
            <a:endParaRPr lang="en-US" sz="1800" dirty="0">
              <a:latin typeface="Segoe UI" panose="020B0502040204020203" pitchFamily="34" charset="0"/>
              <a:cs typeface="Segoe UI" panose="020B0502040204020203" pitchFamily="34" charset="0"/>
            </a:endParaRP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pic>
        <p:nvPicPr>
          <p:cNvPr id="29" name="Picture 28">
            <a:extLst>
              <a:ext uri="{FF2B5EF4-FFF2-40B4-BE49-F238E27FC236}">
                <a16:creationId xmlns="" xmlns:a16="http://schemas.microsoft.com/office/drawing/2014/main" id="{0466F933-4920-4E1D-82CD-A26FAA554FF0}"/>
              </a:ext>
            </a:extLst>
          </p:cNvPr>
          <p:cNvPicPr>
            <a:picLocks noChangeAspect="1"/>
          </p:cNvPicPr>
          <p:nvPr/>
        </p:nvPicPr>
        <p:blipFill>
          <a:blip r:embed="rId5"/>
          <a:stretch>
            <a:fillRect/>
          </a:stretch>
        </p:blipFill>
        <p:spPr>
          <a:xfrm>
            <a:off x="7943225" y="2131523"/>
            <a:ext cx="3923533" cy="3310120"/>
          </a:xfrm>
          <a:prstGeom prst="rect">
            <a:avLst/>
          </a:prstGeom>
        </p:spPr>
      </p:pic>
    </p:spTree>
    <p:extLst>
      <p:ext uri="{BB962C8B-B14F-4D97-AF65-F5344CB8AC3E}">
        <p14:creationId xmlns:p14="http://schemas.microsoft.com/office/powerpoint/2010/main" val="38790337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DE5079-B185-4DE0-AF2C-AE4B7709FBC3}"/>
              </a:ext>
            </a:extLst>
          </p:cNvPr>
          <p:cNvSpPr>
            <a:spLocks noGrp="1"/>
          </p:cNvSpPr>
          <p:nvPr>
            <p:ph type="title"/>
          </p:nvPr>
        </p:nvSpPr>
        <p:spPr>
          <a:xfrm>
            <a:off x="2821577" y="0"/>
            <a:ext cx="6248985" cy="1123406"/>
          </a:xfrm>
        </p:spPr>
        <p:txBody>
          <a:bodyPr anchor="ctr">
            <a:normAutofit/>
          </a:bodyPr>
          <a:lstStyle/>
          <a:p>
            <a:pPr algn="ctr"/>
            <a:r>
              <a:rPr lang="en-US" dirty="0">
                <a:latin typeface="Franklin Gothic Book" panose="020B0503020102020204" pitchFamily="34" charset="0"/>
                <a:cs typeface="Segoe UI" panose="020B0502040204020203" pitchFamily="34" charset="0"/>
              </a:rPr>
              <a:t>Demo</a:t>
            </a:r>
          </a:p>
        </p:txBody>
      </p:sp>
      <p:pic>
        <p:nvPicPr>
          <p:cNvPr id="4" name="Demo2 Friend Camera.avi">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741488" y="1362075"/>
            <a:ext cx="8715375" cy="4921250"/>
          </a:xfrm>
        </p:spPr>
      </p:pic>
    </p:spTree>
    <p:extLst>
      <p:ext uri="{BB962C8B-B14F-4D97-AF65-F5344CB8AC3E}">
        <p14:creationId xmlns:p14="http://schemas.microsoft.com/office/powerpoint/2010/main" val="33605427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DE5079-B185-4DE0-AF2C-AE4B7709FBC3}"/>
              </a:ext>
            </a:extLst>
          </p:cNvPr>
          <p:cNvSpPr>
            <a:spLocks noGrp="1"/>
          </p:cNvSpPr>
          <p:nvPr>
            <p:ph type="title"/>
          </p:nvPr>
        </p:nvSpPr>
        <p:spPr>
          <a:xfrm>
            <a:off x="2821577" y="0"/>
            <a:ext cx="6248985" cy="1123406"/>
          </a:xfrm>
        </p:spPr>
        <p:txBody>
          <a:bodyPr anchor="ctr">
            <a:normAutofit/>
          </a:bodyPr>
          <a:lstStyle/>
          <a:p>
            <a:pPr algn="ctr"/>
            <a:r>
              <a:rPr lang="en-US" dirty="0">
                <a:latin typeface="Franklin Gothic Book" panose="020B0503020102020204" pitchFamily="34" charset="0"/>
                <a:cs typeface="Segoe UI" panose="020B0502040204020203" pitchFamily="34" charset="0"/>
              </a:rPr>
              <a:t>Demo</a:t>
            </a:r>
          </a:p>
        </p:txBody>
      </p:sp>
      <p:pic>
        <p:nvPicPr>
          <p:cNvPr id="5" name="Demo3 model2 Friend Camera.avi">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243138" y="1836642"/>
            <a:ext cx="7705725" cy="4351338"/>
          </a:xfrm>
        </p:spPr>
      </p:pic>
    </p:spTree>
    <p:extLst>
      <p:ext uri="{BB962C8B-B14F-4D97-AF65-F5344CB8AC3E}">
        <p14:creationId xmlns:p14="http://schemas.microsoft.com/office/powerpoint/2010/main" val="16550271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4CEF4-01D3-4AF7-9E84-F43030ACA972}"/>
              </a:ext>
            </a:extLst>
          </p:cNvPr>
          <p:cNvSpPr>
            <a:spLocks noGrp="1"/>
          </p:cNvSpPr>
          <p:nvPr>
            <p:ph type="title"/>
          </p:nvPr>
        </p:nvSpPr>
        <p:spPr>
          <a:xfrm>
            <a:off x="2069839" y="27185"/>
            <a:ext cx="8257290" cy="856342"/>
          </a:xfrm>
        </p:spPr>
        <p:txBody>
          <a:bodyPr anchor="ctr">
            <a:normAutofit/>
          </a:bodyPr>
          <a:lstStyle/>
          <a:p>
            <a:pPr algn="ctr"/>
            <a:r>
              <a:rPr lang="en-US" dirty="0">
                <a:latin typeface="Franklin Gothic Book" panose="020B0503020102020204" pitchFamily="34" charset="0"/>
                <a:cs typeface="Segoe UI" panose="020B0502040204020203" pitchFamily="34" charset="0"/>
              </a:rPr>
              <a:t>Experimental Results</a:t>
            </a:r>
          </a:p>
        </p:txBody>
      </p:sp>
      <p:sp>
        <p:nvSpPr>
          <p:cNvPr id="3" name="Content Placeholder 2">
            <a:extLst>
              <a:ext uri="{FF2B5EF4-FFF2-40B4-BE49-F238E27FC236}">
                <a16:creationId xmlns="" xmlns:a16="http://schemas.microsoft.com/office/drawing/2014/main" id="{31EFD88C-EC41-4850-9D1D-676D6AEE0358}"/>
              </a:ext>
            </a:extLst>
          </p:cNvPr>
          <p:cNvSpPr>
            <a:spLocks noGrp="1"/>
          </p:cNvSpPr>
          <p:nvPr>
            <p:ph idx="1"/>
          </p:nvPr>
        </p:nvSpPr>
        <p:spPr>
          <a:xfrm>
            <a:off x="466573" y="1144324"/>
            <a:ext cx="11103428" cy="5284519"/>
          </a:xfrm>
        </p:spPr>
        <p:txBody>
          <a:bodyPr vert="horz" lIns="91440" tIns="45720" rIns="91440" bIns="45720" rtlCol="0" anchor="t">
            <a:normAutofit/>
          </a:bodyPr>
          <a:lstStyle/>
          <a:p>
            <a:pPr marL="0" indent="0">
              <a:buNone/>
            </a:pPr>
            <a:endParaRPr lang="en-US" sz="1800" dirty="0">
              <a:latin typeface="Segoe UI" panose="020B0502040204020203" pitchFamily="34" charset="0"/>
              <a:cs typeface="Segoe UI" panose="020B0502040204020203" pitchFamily="34" charset="0"/>
            </a:endParaRPr>
          </a:p>
          <a:p>
            <a:r>
              <a:rPr lang="en-US" sz="1800" dirty="0">
                <a:latin typeface="Segoe UI" panose="020B0502040204020203" pitchFamily="34" charset="0"/>
                <a:cs typeface="Segoe UI" panose="020B0502040204020203" pitchFamily="34" charset="0"/>
              </a:rPr>
              <a:t>Face Alignment</a:t>
            </a:r>
          </a:p>
          <a:p>
            <a:r>
              <a:rPr lang="en-US" sz="1800" dirty="0">
                <a:latin typeface="Segoe UI" panose="020B0502040204020203" pitchFamily="34" charset="0"/>
                <a:cs typeface="Segoe UI" panose="020B0502040204020203" pitchFamily="34" charset="0"/>
              </a:rPr>
              <a:t>3D-Reconstruction</a:t>
            </a:r>
          </a:p>
          <a:p>
            <a:r>
              <a:rPr lang="en-US" sz="1800" dirty="0">
                <a:latin typeface="Segoe UI" panose="020B0502040204020203" pitchFamily="34" charset="0"/>
                <a:cs typeface="Segoe UI" panose="020B0502040204020203" pitchFamily="34" charset="0"/>
              </a:rPr>
              <a:t>3D-Dence face alignment</a:t>
            </a:r>
          </a:p>
          <a:p>
            <a:r>
              <a:rPr lang="en-US" sz="1800" dirty="0">
                <a:latin typeface="Segoe UI" panose="020B0502040204020203" pitchFamily="34" charset="0"/>
                <a:cs typeface="Segoe UI" panose="020B0502040204020203" pitchFamily="34" charset="0"/>
              </a:rPr>
              <a:t>Used a video of a person instead of a camera.</a:t>
            </a:r>
          </a:p>
        </p:txBody>
      </p:sp>
      <p:pic>
        <p:nvPicPr>
          <p:cNvPr id="8" name="Graphic 7">
            <a:extLst>
              <a:ext uri="{FF2B5EF4-FFF2-40B4-BE49-F238E27FC236}">
                <a16:creationId xmlns="" xmlns:a16="http://schemas.microsoft.com/office/drawing/2014/main" id="{984A409A-26BF-476C-858A-CFA0EBFAB6FC}"/>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30991662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DE5079-B185-4DE0-AF2C-AE4B7709FBC3}"/>
              </a:ext>
            </a:extLst>
          </p:cNvPr>
          <p:cNvSpPr>
            <a:spLocks noGrp="1"/>
          </p:cNvSpPr>
          <p:nvPr>
            <p:ph type="title"/>
          </p:nvPr>
        </p:nvSpPr>
        <p:spPr>
          <a:xfrm>
            <a:off x="2821577" y="0"/>
            <a:ext cx="6248985" cy="1123406"/>
          </a:xfrm>
        </p:spPr>
        <p:txBody>
          <a:bodyPr anchor="ctr">
            <a:normAutofit/>
          </a:bodyPr>
          <a:lstStyle/>
          <a:p>
            <a:pPr algn="ctr"/>
            <a:r>
              <a:rPr lang="en-US">
                <a:latin typeface="Franklin Gothic Book" panose="020B0503020102020204" pitchFamily="34" charset="0"/>
                <a:cs typeface="Segoe UI" panose="020B0502040204020203" pitchFamily="34" charset="0"/>
              </a:rPr>
              <a:t>Video Demo</a:t>
            </a:r>
            <a:endParaRPr lang="en-US" dirty="0">
              <a:latin typeface="Franklin Gothic Book" panose="020B0503020102020204" pitchFamily="34" charset="0"/>
              <a:cs typeface="Segoe UI" panose="020B0502040204020203" pitchFamily="34" charset="0"/>
            </a:endParaRPr>
          </a:p>
        </p:txBody>
      </p:sp>
      <p:pic>
        <p:nvPicPr>
          <p:cNvPr id="6" name="Demo1 of the project using a downloaded video">
            <a:hlinkClick r:id="" action="ppaction://media"/>
            <a:extLst>
              <a:ext uri="{FF2B5EF4-FFF2-40B4-BE49-F238E27FC236}">
                <a16:creationId xmlns="" xmlns:a16="http://schemas.microsoft.com/office/drawing/2014/main" id="{04007161-7D92-431F-BC51-CE8B8813F89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227263" y="1825625"/>
            <a:ext cx="7735887" cy="4351338"/>
          </a:xfrm>
        </p:spPr>
      </p:pic>
    </p:spTree>
    <p:extLst>
      <p:ext uri="{BB962C8B-B14F-4D97-AF65-F5344CB8AC3E}">
        <p14:creationId xmlns:p14="http://schemas.microsoft.com/office/powerpoint/2010/main" val="4276256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0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DE5079-B185-4DE0-AF2C-AE4B7709FBC3}"/>
              </a:ext>
            </a:extLst>
          </p:cNvPr>
          <p:cNvSpPr>
            <a:spLocks noGrp="1"/>
          </p:cNvSpPr>
          <p:nvPr>
            <p:ph type="title"/>
          </p:nvPr>
        </p:nvSpPr>
        <p:spPr>
          <a:xfrm>
            <a:off x="2821577" y="0"/>
            <a:ext cx="6248985" cy="1123406"/>
          </a:xfrm>
        </p:spPr>
        <p:txBody>
          <a:bodyPr anchor="ctr">
            <a:normAutofit/>
          </a:bodyPr>
          <a:lstStyle/>
          <a:p>
            <a:pPr algn="ctr"/>
            <a:r>
              <a:rPr lang="en-US" dirty="0">
                <a:latin typeface="Franklin Gothic Book" panose="020B0503020102020204" pitchFamily="34" charset="0"/>
                <a:cs typeface="Segoe UI" panose="020B0502040204020203" pitchFamily="34" charset="0"/>
              </a:rPr>
              <a:t>Challenges</a:t>
            </a:r>
          </a:p>
        </p:txBody>
      </p:sp>
      <p:sp>
        <p:nvSpPr>
          <p:cNvPr id="3" name="Content Placeholder 2">
            <a:extLst>
              <a:ext uri="{FF2B5EF4-FFF2-40B4-BE49-F238E27FC236}">
                <a16:creationId xmlns="" xmlns:a16="http://schemas.microsoft.com/office/drawing/2014/main" id="{89B4E0E8-07C8-4A23-99E2-20D6DFD6FA7A}"/>
              </a:ext>
            </a:extLst>
          </p:cNvPr>
          <p:cNvSpPr>
            <a:spLocks noGrp="1"/>
          </p:cNvSpPr>
          <p:nvPr>
            <p:ph idx="1"/>
          </p:nvPr>
        </p:nvSpPr>
        <p:spPr>
          <a:xfrm>
            <a:off x="195942" y="1361522"/>
            <a:ext cx="11808823" cy="4921712"/>
          </a:xfrm>
        </p:spPr>
        <p:txBody>
          <a:bodyPr vert="horz" lIns="91440" tIns="45720" rIns="91440" bIns="45720" rtlCol="0" anchor="t">
            <a:normAutofit/>
          </a:bodyPr>
          <a:lstStyle/>
          <a:p>
            <a:endParaRPr lang="en-US" sz="2000" dirty="0">
              <a:latin typeface="Segoe UI" panose="020B0502040204020203" pitchFamily="34" charset="0"/>
              <a:cs typeface="Segoe UI" panose="020B0502040204020203" pitchFamily="34" charset="0"/>
            </a:endParaRPr>
          </a:p>
          <a:p>
            <a:r>
              <a:rPr lang="en-US" sz="2000" dirty="0">
                <a:latin typeface="Segoe UI" panose="020B0502040204020203" pitchFamily="34" charset="0"/>
                <a:cs typeface="Segoe UI" panose="020B0502040204020203" pitchFamily="34" charset="0"/>
              </a:rPr>
              <a:t>The images of the face vary due to the relative camera-face position such as frontal or non-frontal.</a:t>
            </a:r>
          </a:p>
          <a:p>
            <a:endParaRPr lang="en-US" sz="2000" dirty="0">
              <a:latin typeface="Segoe UI" panose="020B0502040204020203" pitchFamily="34" charset="0"/>
              <a:cs typeface="Segoe UI" panose="020B0502040204020203" pitchFamily="34" charset="0"/>
            </a:endParaRPr>
          </a:p>
          <a:p>
            <a:r>
              <a:rPr lang="en-US" sz="2000" dirty="0">
                <a:latin typeface="Segoe UI" panose="020B0502040204020203" pitchFamily="34" charset="0"/>
                <a:cs typeface="Segoe UI" panose="020B0502040204020203" pitchFamily="34" charset="0"/>
              </a:rPr>
              <a:t>Faces may be partially occluded by other objects(mask, hair, other faces, glasses).</a:t>
            </a:r>
          </a:p>
          <a:p>
            <a:endParaRPr lang="en-US" sz="2000" dirty="0">
              <a:latin typeface="Segoe UI" panose="020B0502040204020203" pitchFamily="34" charset="0"/>
              <a:cs typeface="Segoe UI" panose="020B0502040204020203" pitchFamily="34" charset="0"/>
            </a:endParaRPr>
          </a:p>
          <a:p>
            <a:r>
              <a:rPr lang="en-US" sz="2000" dirty="0">
                <a:latin typeface="Segoe UI" panose="020B0502040204020203" pitchFamily="34" charset="0"/>
                <a:cs typeface="Segoe UI" panose="020B0502040204020203" pitchFamily="34" charset="0"/>
              </a:rPr>
              <a:t>If the image is taken in different lights then expression feature can be detect inaccurately, hence recognition rate of facial expression is low.</a:t>
            </a:r>
          </a:p>
        </p:txBody>
      </p:sp>
      <p:pic>
        <p:nvPicPr>
          <p:cNvPr id="8" name="Content Placeholder 4">
            <a:extLst>
              <a:ext uri="{FF2B5EF4-FFF2-40B4-BE49-F238E27FC236}">
                <a16:creationId xmlns="" xmlns:a16="http://schemas.microsoft.com/office/drawing/2014/main" id="{17062073-5027-4AA3-AB16-4D2C8C505AFD}"/>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8826304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DE5079-B185-4DE0-AF2C-AE4B7709FBC3}"/>
              </a:ext>
            </a:extLst>
          </p:cNvPr>
          <p:cNvSpPr>
            <a:spLocks noGrp="1"/>
          </p:cNvSpPr>
          <p:nvPr>
            <p:ph type="title"/>
          </p:nvPr>
        </p:nvSpPr>
        <p:spPr>
          <a:xfrm>
            <a:off x="2821577" y="0"/>
            <a:ext cx="6248985" cy="1123406"/>
          </a:xfrm>
        </p:spPr>
        <p:txBody>
          <a:bodyPr anchor="ctr">
            <a:normAutofit fontScale="90000"/>
          </a:bodyPr>
          <a:lstStyle/>
          <a:p>
            <a:pPr algn="ctr"/>
            <a:r>
              <a:rPr lang="en-US" dirty="0">
                <a:latin typeface="Franklin Gothic Book" panose="020B0503020102020204" pitchFamily="34" charset="0"/>
                <a:cs typeface="Segoe UI" panose="020B0502040204020203" pitchFamily="34" charset="0"/>
              </a:rPr>
              <a:t>Conclusion </a:t>
            </a:r>
            <a:br>
              <a:rPr lang="en-US" dirty="0">
                <a:latin typeface="Franklin Gothic Book" panose="020B0503020102020204" pitchFamily="34" charset="0"/>
                <a:cs typeface="Segoe UI" panose="020B0502040204020203" pitchFamily="34" charset="0"/>
              </a:rPr>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9B4E0E8-07C8-4A23-99E2-20D6DFD6FA7A}"/>
              </a:ext>
            </a:extLst>
          </p:cNvPr>
          <p:cNvSpPr>
            <a:spLocks noGrp="1"/>
          </p:cNvSpPr>
          <p:nvPr>
            <p:ph idx="1"/>
          </p:nvPr>
        </p:nvSpPr>
        <p:spPr>
          <a:xfrm>
            <a:off x="195942" y="1361522"/>
            <a:ext cx="11808823" cy="4921712"/>
          </a:xfrm>
        </p:spPr>
        <p:txBody>
          <a:bodyPr vert="horz" lIns="91440" tIns="45720" rIns="91440" bIns="45720" rtlCol="0" anchor="t">
            <a:normAutofit/>
          </a:bodyPr>
          <a:lstStyle/>
          <a:p>
            <a:r>
              <a:rPr lang="en-US" sz="2000" dirty="0">
                <a:latin typeface="Segoe UI" panose="020B0502040204020203" pitchFamily="34" charset="0"/>
                <a:cs typeface="Segoe UI" panose="020B0502040204020203" pitchFamily="34" charset="0"/>
              </a:rPr>
              <a:t>Our fundamental of this project the we present a sequence of methods which results in the possibility of capturing facial performances in real time at high accuracy , this proposed method is robust and accurate --since it combines the global face prior to track the over all shape with local regressors to produce the local details.</a:t>
            </a:r>
          </a:p>
          <a:p>
            <a:r>
              <a:rPr lang="en-US" sz="2000" dirty="0">
                <a:latin typeface="Segoe UI" panose="020B0502040204020203" pitchFamily="34" charset="0"/>
                <a:cs typeface="Segoe UI" panose="020B0502040204020203" pitchFamily="34" charset="0"/>
              </a:rPr>
              <a:t>we present a generic model that describes detail on human faces and an automatic technique to extract them such that they can be applied at runtime without interference.</a:t>
            </a:r>
          </a:p>
          <a:p>
            <a:r>
              <a:rPr lang="en-US" sz="2000" dirty="0">
                <a:latin typeface="Segoe UI" panose="020B0502040204020203" pitchFamily="34" charset="0"/>
                <a:cs typeface="Segoe UI" panose="020B0502040204020203" pitchFamily="34" charset="0"/>
              </a:rPr>
              <a:t>Our method has a few limitations which open up for future research. The optical flow employed to improve tracking accuracy of the global model can fail when there is fast motion or motion blur , While any introduced error will be bounded by the global tracker and thus cannot cause the system to diverge.</a:t>
            </a:r>
          </a:p>
          <a:p>
            <a:r>
              <a:rPr lang="en-US" sz="2000" dirty="0">
                <a:latin typeface="Segoe UI" panose="020B0502040204020203" pitchFamily="34" charset="0"/>
                <a:cs typeface="Segoe UI" panose="020B0502040204020203" pitchFamily="34" charset="0"/>
              </a:rPr>
              <a:t>Changing illumination and especially hard shadows can also impact the local regressor. If the illumination during runtime differs substantially from the illumination during wrinkle training, the resulting wrinkles can be inaccurate.</a:t>
            </a:r>
          </a:p>
          <a:p>
            <a:endParaRPr lang="en-US" sz="2000" dirty="0">
              <a:latin typeface="Segoe UI" panose="020B0502040204020203" pitchFamily="34" charset="0"/>
              <a:cs typeface="Segoe UI" panose="020B0502040204020203" pitchFamily="34" charset="0"/>
            </a:endParaRPr>
          </a:p>
        </p:txBody>
      </p:sp>
      <p:pic>
        <p:nvPicPr>
          <p:cNvPr id="8" name="Content Placeholder 4">
            <a:extLst>
              <a:ext uri="{FF2B5EF4-FFF2-40B4-BE49-F238E27FC236}">
                <a16:creationId xmlns="" xmlns:a16="http://schemas.microsoft.com/office/drawing/2014/main" id="{17062073-5027-4AA3-AB16-4D2C8C505AFD}"/>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14748073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DE5079-B185-4DE0-AF2C-AE4B7709FBC3}"/>
              </a:ext>
            </a:extLst>
          </p:cNvPr>
          <p:cNvSpPr>
            <a:spLocks noGrp="1"/>
          </p:cNvSpPr>
          <p:nvPr>
            <p:ph type="title"/>
          </p:nvPr>
        </p:nvSpPr>
        <p:spPr>
          <a:xfrm>
            <a:off x="2821577" y="0"/>
            <a:ext cx="6248985" cy="1123406"/>
          </a:xfrm>
        </p:spPr>
        <p:txBody>
          <a:bodyPr anchor="ctr">
            <a:normAutofit fontScale="90000"/>
          </a:bodyPr>
          <a:lstStyle/>
          <a:p>
            <a:pPr algn="ctr"/>
            <a:r>
              <a:rPr lang="en-US" dirty="0">
                <a:latin typeface="Franklin Gothic Book" panose="020B0503020102020204" pitchFamily="34" charset="0"/>
                <a:cs typeface="Segoe UI" panose="020B0502040204020203" pitchFamily="34" charset="0"/>
              </a:rPr>
              <a:t>Future WORK </a:t>
            </a:r>
            <a:br>
              <a:rPr lang="en-US" dirty="0">
                <a:latin typeface="Franklin Gothic Book" panose="020B0503020102020204" pitchFamily="34" charset="0"/>
                <a:cs typeface="Segoe UI" panose="020B0502040204020203" pitchFamily="34" charset="0"/>
              </a:rPr>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9B4E0E8-07C8-4A23-99E2-20D6DFD6FA7A}"/>
              </a:ext>
            </a:extLst>
          </p:cNvPr>
          <p:cNvSpPr>
            <a:spLocks noGrp="1"/>
          </p:cNvSpPr>
          <p:nvPr>
            <p:ph idx="1"/>
          </p:nvPr>
        </p:nvSpPr>
        <p:spPr>
          <a:xfrm>
            <a:off x="195942" y="1361522"/>
            <a:ext cx="11808823" cy="4921712"/>
          </a:xfrm>
        </p:spPr>
        <p:txBody>
          <a:bodyPr vert="horz" lIns="91440" tIns="45720" rIns="91440" bIns="45720" rtlCol="0" anchor="t">
            <a:normAutofit/>
          </a:bodyPr>
          <a:lstStyle/>
          <a:p>
            <a:r>
              <a:rPr lang="en-US" sz="2000" dirty="0">
                <a:latin typeface="Segoe UI" panose="020B0502040204020203" pitchFamily="34" charset="0"/>
                <a:cs typeface="Segoe UI" panose="020B0502040204020203" pitchFamily="34" charset="0"/>
              </a:rPr>
              <a:t>A more perceptual investigation could bring more significant results that could open more possibilities to optimize further the algorithms to bring more accurate facial deformation and to be more computational efficient .</a:t>
            </a:r>
          </a:p>
          <a:p>
            <a:r>
              <a:rPr lang="en-US" sz="2000" dirty="0">
                <a:latin typeface="Segoe UI" panose="020B0502040204020203" pitchFamily="34" charset="0"/>
                <a:cs typeface="Segoe UI" panose="020B0502040204020203" pitchFamily="34" charset="0"/>
              </a:rPr>
              <a:t>We are preparing to add a new models in the future .</a:t>
            </a:r>
          </a:p>
          <a:p>
            <a:r>
              <a:rPr lang="en-US" sz="2000" dirty="0">
                <a:latin typeface="Segoe UI" panose="020B0502040204020203" pitchFamily="34" charset="0"/>
                <a:cs typeface="Segoe UI" panose="020B0502040204020203" pitchFamily="34" charset="0"/>
              </a:rPr>
              <a:t>New techniques have been proposed and suggested for future work . including , the utilize of muscle system keeps growing interest in the industry , and new ways to match motion capture with these new strategies seems to open new curiously ways and paths of research .</a:t>
            </a:r>
          </a:p>
        </p:txBody>
      </p:sp>
      <p:pic>
        <p:nvPicPr>
          <p:cNvPr id="8" name="Content Placeholder 4">
            <a:extLst>
              <a:ext uri="{FF2B5EF4-FFF2-40B4-BE49-F238E27FC236}">
                <a16:creationId xmlns="" xmlns:a16="http://schemas.microsoft.com/office/drawing/2014/main" id="{17062073-5027-4AA3-AB16-4D2C8C505AFD}"/>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32617719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EDA1E93-8F69-49A9-BEA7-3AFD05939681}"/>
              </a:ext>
            </a:extLst>
          </p:cNvPr>
          <p:cNvSpPr>
            <a:spLocks noGrp="1"/>
          </p:cNvSpPr>
          <p:nvPr>
            <p:ph type="title"/>
          </p:nvPr>
        </p:nvSpPr>
        <p:spPr/>
        <p:txBody>
          <a:bodyPr/>
          <a:lstStyle/>
          <a:p>
            <a:r>
              <a:rPr lang="en-GB" dirty="0"/>
              <a:t>Time Plan</a:t>
            </a:r>
            <a:endParaRPr lang="en-US" dirty="0"/>
          </a:p>
        </p:txBody>
      </p:sp>
      <p:sp>
        <p:nvSpPr>
          <p:cNvPr id="4" name="OTLSHAPE_TB_00000000000000000000000000000000_RightEndCaps">
            <a:extLst>
              <a:ext uri="{FF2B5EF4-FFF2-40B4-BE49-F238E27FC236}">
                <a16:creationId xmlns="" xmlns:a16="http://schemas.microsoft.com/office/drawing/2014/main" id="{0CB536F3-013B-4540-92C8-278EAA3A0C52}"/>
              </a:ext>
            </a:extLst>
          </p:cNvPr>
          <p:cNvSpPr txBox="1"/>
          <p:nvPr>
            <p:custDataLst>
              <p:tags r:id="rId1"/>
            </p:custDataLst>
          </p:nvPr>
        </p:nvSpPr>
        <p:spPr>
          <a:xfrm>
            <a:off x="11535327" y="2022644"/>
            <a:ext cx="449610" cy="279061"/>
          </a:xfrm>
          <a:prstGeom prst="rect">
            <a:avLst/>
          </a:prstGeom>
          <a:noFill/>
        </p:spPr>
        <p:txBody>
          <a:bodyPr vert="horz" wrap="none" lIns="0" tIns="0" rIns="0" bIns="0" rtlCol="0" anchor="ctr" anchorCtr="0">
            <a:spAutoFit/>
          </a:bodyPr>
          <a:lstStyle/>
          <a:p>
            <a:pPr algn="ctr"/>
            <a:r>
              <a:rPr lang="en-US" b="1" spc="-38" dirty="0">
                <a:solidFill>
                  <a:schemeClr val="accent2"/>
                </a:solidFill>
                <a:latin typeface="Calibri" panose="020F0502020204030204" pitchFamily="34" charset="0"/>
              </a:rPr>
              <a:t>2020</a:t>
            </a:r>
          </a:p>
        </p:txBody>
      </p:sp>
      <p:cxnSp>
        <p:nvCxnSpPr>
          <p:cNvPr id="5" name="OTLSHAPE_T_783446c95b5c425bb2783d287aa99dbe_LeftVerticalConnector1">
            <a:extLst>
              <a:ext uri="{FF2B5EF4-FFF2-40B4-BE49-F238E27FC236}">
                <a16:creationId xmlns="" xmlns:a16="http://schemas.microsoft.com/office/drawing/2014/main" id="{55D54E3E-B84A-4D57-86F0-970900527848}"/>
              </a:ext>
            </a:extLst>
          </p:cNvPr>
          <p:cNvCxnSpPr/>
          <p:nvPr>
            <p:custDataLst>
              <p:tags r:id="rId2"/>
            </p:custDataLst>
          </p:nvPr>
        </p:nvCxnSpPr>
        <p:spPr>
          <a:xfrm flipV="1">
            <a:off x="1459484" y="2352675"/>
            <a:ext cx="0" cy="342900"/>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 name="OTLSHAPE_T_2b95b3edf72f444d9a4d3848edac2b0d_LeftVerticalConnector1">
            <a:extLst>
              <a:ext uri="{FF2B5EF4-FFF2-40B4-BE49-F238E27FC236}">
                <a16:creationId xmlns="" xmlns:a16="http://schemas.microsoft.com/office/drawing/2014/main" id="{22D9EE6F-B7BE-4FAE-9506-1412C86D426B}"/>
              </a:ext>
            </a:extLst>
          </p:cNvPr>
          <p:cNvCxnSpPr/>
          <p:nvPr>
            <p:custDataLst>
              <p:tags r:id="rId3"/>
            </p:custDataLst>
          </p:nvPr>
        </p:nvCxnSpPr>
        <p:spPr>
          <a:xfrm flipV="1">
            <a:off x="3154963" y="2352675"/>
            <a:ext cx="0" cy="749300"/>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OTLSHAPE_T_2cecff51fbd84326a965fed13f00b1c3_LeftVerticalConnector1">
            <a:extLst>
              <a:ext uri="{FF2B5EF4-FFF2-40B4-BE49-F238E27FC236}">
                <a16:creationId xmlns="" xmlns:a16="http://schemas.microsoft.com/office/drawing/2014/main" id="{DE2BFA42-88EE-4333-A21F-A3AB285C8EAD}"/>
              </a:ext>
            </a:extLst>
          </p:cNvPr>
          <p:cNvCxnSpPr/>
          <p:nvPr>
            <p:custDataLst>
              <p:tags r:id="rId4"/>
            </p:custDataLst>
          </p:nvPr>
        </p:nvCxnSpPr>
        <p:spPr>
          <a:xfrm>
            <a:off x="3988804" y="2352675"/>
            <a:ext cx="0" cy="2653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 name="OTLSHAPE_T_2cecff51fbd84326a965fed13f00b1c3_LeftVerticalConnector2">
            <a:extLst>
              <a:ext uri="{FF2B5EF4-FFF2-40B4-BE49-F238E27FC236}">
                <a16:creationId xmlns="" xmlns:a16="http://schemas.microsoft.com/office/drawing/2014/main" id="{6582519C-F804-464C-BBF1-75CC7965FB58}"/>
              </a:ext>
            </a:extLst>
          </p:cNvPr>
          <p:cNvCxnSpPr/>
          <p:nvPr>
            <p:custDataLst>
              <p:tags r:id="rId5"/>
            </p:custDataLst>
          </p:nvPr>
        </p:nvCxnSpPr>
        <p:spPr>
          <a:xfrm>
            <a:off x="3988804" y="2773087"/>
            <a:ext cx="0" cy="7352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OTLSHAPE_T_039775cc0d9a499588f6c9be53481e7b_LeftVerticalConnector1">
            <a:extLst>
              <a:ext uri="{FF2B5EF4-FFF2-40B4-BE49-F238E27FC236}">
                <a16:creationId xmlns="" xmlns:a16="http://schemas.microsoft.com/office/drawing/2014/main" id="{7D6010F1-090E-459F-BE06-383038AE406E}"/>
              </a:ext>
            </a:extLst>
          </p:cNvPr>
          <p:cNvCxnSpPr/>
          <p:nvPr>
            <p:custDataLst>
              <p:tags r:id="rId6"/>
            </p:custDataLst>
          </p:nvPr>
        </p:nvCxnSpPr>
        <p:spPr>
          <a:xfrm>
            <a:off x="4850441" y="2352675"/>
            <a:ext cx="0" cy="6717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 name="OTLSHAPE_T_039775cc0d9a499588f6c9be53481e7b_LeftVerticalConnector2">
            <a:extLst>
              <a:ext uri="{FF2B5EF4-FFF2-40B4-BE49-F238E27FC236}">
                <a16:creationId xmlns="" xmlns:a16="http://schemas.microsoft.com/office/drawing/2014/main" id="{271157BC-8432-448A-A6BE-C9E88A7CDE66}"/>
              </a:ext>
            </a:extLst>
          </p:cNvPr>
          <p:cNvCxnSpPr/>
          <p:nvPr>
            <p:custDataLst>
              <p:tags r:id="rId7"/>
            </p:custDataLst>
          </p:nvPr>
        </p:nvCxnSpPr>
        <p:spPr>
          <a:xfrm>
            <a:off x="4850441" y="3179487"/>
            <a:ext cx="0" cy="7352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 name="OTLSHAPE_T_61de8f8daede49fe8ad0d6b97a38e389_LeftVerticalConnector1">
            <a:extLst>
              <a:ext uri="{FF2B5EF4-FFF2-40B4-BE49-F238E27FC236}">
                <a16:creationId xmlns="" xmlns:a16="http://schemas.microsoft.com/office/drawing/2014/main" id="{CDD4A2DA-B2C3-46CE-95E2-EF827ECCA3E8}"/>
              </a:ext>
            </a:extLst>
          </p:cNvPr>
          <p:cNvCxnSpPr/>
          <p:nvPr>
            <p:custDataLst>
              <p:tags r:id="rId8"/>
            </p:custDataLst>
          </p:nvPr>
        </p:nvCxnSpPr>
        <p:spPr>
          <a:xfrm>
            <a:off x="5712078" y="2352674"/>
            <a:ext cx="0" cy="1968500"/>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OTLSHAPE_T_43a6589a0c574a49932063528cfa62d6_LeftVerticalConnector1">
            <a:extLst>
              <a:ext uri="{FF2B5EF4-FFF2-40B4-BE49-F238E27FC236}">
                <a16:creationId xmlns="" xmlns:a16="http://schemas.microsoft.com/office/drawing/2014/main" id="{EDC38D80-D2C0-40EF-8D46-7ECBC73A7E65}"/>
              </a:ext>
            </a:extLst>
          </p:cNvPr>
          <p:cNvCxnSpPr/>
          <p:nvPr>
            <p:custDataLst>
              <p:tags r:id="rId9"/>
            </p:custDataLst>
          </p:nvPr>
        </p:nvCxnSpPr>
        <p:spPr>
          <a:xfrm flipV="1">
            <a:off x="6518124" y="2352675"/>
            <a:ext cx="0" cy="14845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OTLSHAPE_T_2552da6405bf47d1823f85bb6390d5c2_LeftVerticalConnector1">
            <a:extLst>
              <a:ext uri="{FF2B5EF4-FFF2-40B4-BE49-F238E27FC236}">
                <a16:creationId xmlns="" xmlns:a16="http://schemas.microsoft.com/office/drawing/2014/main" id="{BC1F2D91-CBDF-4C26-8AF2-1CD360B647FE}"/>
              </a:ext>
            </a:extLst>
          </p:cNvPr>
          <p:cNvCxnSpPr/>
          <p:nvPr>
            <p:custDataLst>
              <p:tags r:id="rId10"/>
            </p:custDataLst>
          </p:nvPr>
        </p:nvCxnSpPr>
        <p:spPr>
          <a:xfrm>
            <a:off x="7379761" y="2352675"/>
            <a:ext cx="0" cy="18909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 name="OTLSHAPE_T_2552da6405bf47d1823f85bb6390d5c2_LeftVerticalConnector2">
            <a:extLst>
              <a:ext uri="{FF2B5EF4-FFF2-40B4-BE49-F238E27FC236}">
                <a16:creationId xmlns="" xmlns:a16="http://schemas.microsoft.com/office/drawing/2014/main" id="{64DED834-DAE1-40D1-87C8-557E9E3CE9B4}"/>
              </a:ext>
            </a:extLst>
          </p:cNvPr>
          <p:cNvCxnSpPr/>
          <p:nvPr>
            <p:custDataLst>
              <p:tags r:id="rId11"/>
            </p:custDataLst>
          </p:nvPr>
        </p:nvCxnSpPr>
        <p:spPr>
          <a:xfrm>
            <a:off x="7379761" y="4398687"/>
            <a:ext cx="0" cy="7352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 name="OTLSHAPE_T_5e3fdadbb3ab4014801fa9752e629225_LeftVerticalConnector1">
            <a:extLst>
              <a:ext uri="{FF2B5EF4-FFF2-40B4-BE49-F238E27FC236}">
                <a16:creationId xmlns="" xmlns:a16="http://schemas.microsoft.com/office/drawing/2014/main" id="{30F3897B-DF3A-408F-8ADD-36BECB1184BB}"/>
              </a:ext>
            </a:extLst>
          </p:cNvPr>
          <p:cNvCxnSpPr/>
          <p:nvPr>
            <p:custDataLst>
              <p:tags r:id="rId12"/>
            </p:custDataLst>
          </p:nvPr>
        </p:nvCxnSpPr>
        <p:spPr>
          <a:xfrm flipV="1">
            <a:off x="8213603" y="2352675"/>
            <a:ext cx="0" cy="22973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OTLSHAPE_T_dd1b47b39fbe4bb3aabdef3c1e417603_LeftVerticalConnector1">
            <a:extLst>
              <a:ext uri="{FF2B5EF4-FFF2-40B4-BE49-F238E27FC236}">
                <a16:creationId xmlns="" xmlns:a16="http://schemas.microsoft.com/office/drawing/2014/main" id="{A136A582-C7CC-474E-A390-8B152569530D}"/>
              </a:ext>
            </a:extLst>
          </p:cNvPr>
          <p:cNvCxnSpPr/>
          <p:nvPr>
            <p:custDataLst>
              <p:tags r:id="rId13"/>
            </p:custDataLst>
          </p:nvPr>
        </p:nvCxnSpPr>
        <p:spPr>
          <a:xfrm>
            <a:off x="9075240" y="2352675"/>
            <a:ext cx="0" cy="27037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 name="OTLSHAPE_T_dd1b47b39fbe4bb3aabdef3c1e417603_LeftVerticalConnector2">
            <a:extLst>
              <a:ext uri="{FF2B5EF4-FFF2-40B4-BE49-F238E27FC236}">
                <a16:creationId xmlns="" xmlns:a16="http://schemas.microsoft.com/office/drawing/2014/main" id="{4ED36E73-3E18-4BD6-B89E-7A153CB6C924}"/>
              </a:ext>
            </a:extLst>
          </p:cNvPr>
          <p:cNvCxnSpPr/>
          <p:nvPr>
            <p:custDataLst>
              <p:tags r:id="rId14"/>
            </p:custDataLst>
          </p:nvPr>
        </p:nvCxnSpPr>
        <p:spPr>
          <a:xfrm>
            <a:off x="9075240" y="5211487"/>
            <a:ext cx="0" cy="7352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OTLSHAPE_T_62bc7b67a05147b9babfc28dc9eba3a9_LeftVerticalConnector1">
            <a:extLst>
              <a:ext uri="{FF2B5EF4-FFF2-40B4-BE49-F238E27FC236}">
                <a16:creationId xmlns="" xmlns:a16="http://schemas.microsoft.com/office/drawing/2014/main" id="{86B3EE8C-DE7C-4F98-B33F-4144F600BEF6}"/>
              </a:ext>
            </a:extLst>
          </p:cNvPr>
          <p:cNvCxnSpPr/>
          <p:nvPr>
            <p:custDataLst>
              <p:tags r:id="rId15"/>
            </p:custDataLst>
          </p:nvPr>
        </p:nvCxnSpPr>
        <p:spPr>
          <a:xfrm>
            <a:off x="9909081" y="2352675"/>
            <a:ext cx="0" cy="31101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OTLSHAPE_T_62bc7b67a05147b9babfc28dc9eba3a9_LeftVerticalConnector2">
            <a:extLst>
              <a:ext uri="{FF2B5EF4-FFF2-40B4-BE49-F238E27FC236}">
                <a16:creationId xmlns="" xmlns:a16="http://schemas.microsoft.com/office/drawing/2014/main" id="{B225D5BB-BA31-4F78-B3BD-96BB20831A5C}"/>
              </a:ext>
            </a:extLst>
          </p:cNvPr>
          <p:cNvCxnSpPr/>
          <p:nvPr>
            <p:custDataLst>
              <p:tags r:id="rId16"/>
            </p:custDataLst>
          </p:nvPr>
        </p:nvCxnSpPr>
        <p:spPr>
          <a:xfrm>
            <a:off x="9909081" y="5617887"/>
            <a:ext cx="0" cy="7352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 name="OTLSHAPE_T_62bc7b67a05147b9babfc28dc9eba3a9_RightVerticalConnector1">
            <a:extLst>
              <a:ext uri="{FF2B5EF4-FFF2-40B4-BE49-F238E27FC236}">
                <a16:creationId xmlns="" xmlns:a16="http://schemas.microsoft.com/office/drawing/2014/main" id="{F0B8477C-22C6-4A1E-BB42-F33A2928A225}"/>
              </a:ext>
            </a:extLst>
          </p:cNvPr>
          <p:cNvCxnSpPr/>
          <p:nvPr>
            <p:custDataLst>
              <p:tags r:id="rId17"/>
            </p:custDataLst>
          </p:nvPr>
        </p:nvCxnSpPr>
        <p:spPr>
          <a:xfrm>
            <a:off x="10770698" y="2352675"/>
            <a:ext cx="0" cy="3860800"/>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 name="OTLSHAPE_T_43a6589a0c574a49932063528cfa62d6_LeftVerticalConnector2">
            <a:extLst>
              <a:ext uri="{FF2B5EF4-FFF2-40B4-BE49-F238E27FC236}">
                <a16:creationId xmlns="" xmlns:a16="http://schemas.microsoft.com/office/drawing/2014/main" id="{697D8D61-6195-46CC-B9C7-FC3F1CDA6991}"/>
              </a:ext>
            </a:extLst>
          </p:cNvPr>
          <p:cNvCxnSpPr/>
          <p:nvPr>
            <p:custDataLst>
              <p:tags r:id="rId18"/>
            </p:custDataLst>
          </p:nvPr>
        </p:nvCxnSpPr>
        <p:spPr>
          <a:xfrm>
            <a:off x="6518124" y="3992287"/>
            <a:ext cx="0" cy="7352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OTLSHAPE_T_5e3fdadbb3ab4014801fa9752e629225_LeftVerticalConnector2">
            <a:extLst>
              <a:ext uri="{FF2B5EF4-FFF2-40B4-BE49-F238E27FC236}">
                <a16:creationId xmlns="" xmlns:a16="http://schemas.microsoft.com/office/drawing/2014/main" id="{93453C4D-6FB1-4C8B-85D2-0E1E691FA204}"/>
              </a:ext>
            </a:extLst>
          </p:cNvPr>
          <p:cNvCxnSpPr/>
          <p:nvPr>
            <p:custDataLst>
              <p:tags r:id="rId19"/>
            </p:custDataLst>
          </p:nvPr>
        </p:nvCxnSpPr>
        <p:spPr>
          <a:xfrm>
            <a:off x="8213603" y="4805087"/>
            <a:ext cx="0" cy="735288"/>
          </a:xfrm>
          <a:prstGeom prst="line">
            <a:avLst/>
          </a:prstGeom>
          <a:ln w="9525" cap="flat" cmpd="sng" algn="ctr">
            <a:solidFill>
              <a:srgbClr val="B20E12"/>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OTLSHAPE_TB_00000000000000000000000000000000_ScaleContainer">
            <a:extLst>
              <a:ext uri="{FF2B5EF4-FFF2-40B4-BE49-F238E27FC236}">
                <a16:creationId xmlns="" xmlns:a16="http://schemas.microsoft.com/office/drawing/2014/main" id="{0D1CB6D6-0600-40D4-BBD3-C9BA93E2EBC5}"/>
              </a:ext>
            </a:extLst>
          </p:cNvPr>
          <p:cNvSpPr/>
          <p:nvPr>
            <p:custDataLst>
              <p:tags r:id="rId20"/>
            </p:custDataLst>
          </p:nvPr>
        </p:nvSpPr>
        <p:spPr>
          <a:xfrm>
            <a:off x="871198" y="1971674"/>
            <a:ext cx="10515600" cy="381000"/>
          </a:xfrm>
          <a:prstGeom prst="roundRect">
            <a:avLst>
              <a:gd name="adj" fmla="val 100000"/>
            </a:avLst>
          </a:prstGeom>
          <a:gradFill flip="none" rotWithShape="1">
            <a:gsLst>
              <a:gs pos="0">
                <a:srgbClr val="B20E12"/>
              </a:gs>
              <a:gs pos="100000">
                <a:srgbClr val="B20E12"/>
              </a:gs>
            </a:gsLst>
            <a:lin ang="5400000" scaled="1"/>
            <a:tileRect/>
          </a:gradFill>
          <a:ln w="12700" cap="flat" cmpd="sng" algn="ctr">
            <a:noFill/>
            <a:prstDash val="solid"/>
            <a:miter lim="800000"/>
          </a:ln>
          <a:effectLst>
            <a:reflection blurRad="6350" stA="50000" endA="300" endPos="55500" dist="50800" dir="5400000" sy="-100000" algn="bl" rotWithShape="0"/>
          </a:effectLst>
          <a:scene3d>
            <a:camera prst="orthographicFront"/>
            <a:lightRig rig="threePt" dir="t">
              <a:rot lat="0" lon="0" rev="8700000"/>
            </a:lightRig>
          </a:scene3d>
          <a:sp3d>
            <a:bevelT w="165100" h="1905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TLSHAPE_TB_00000000000000000000000000000000_ElapsedTime">
            <a:extLst>
              <a:ext uri="{FF2B5EF4-FFF2-40B4-BE49-F238E27FC236}">
                <a16:creationId xmlns="" xmlns:a16="http://schemas.microsoft.com/office/drawing/2014/main" id="{80E6DAAE-57F0-474B-8775-3CE7378E629D}"/>
              </a:ext>
            </a:extLst>
          </p:cNvPr>
          <p:cNvSpPr/>
          <p:nvPr>
            <p:custDataLst>
              <p:tags r:id="rId21"/>
            </p:custDataLst>
          </p:nvPr>
        </p:nvSpPr>
        <p:spPr>
          <a:xfrm>
            <a:off x="1070358" y="2276475"/>
            <a:ext cx="9779000" cy="76200"/>
          </a:xfrm>
          <a:prstGeom prst="roundRect">
            <a:avLst>
              <a:gd name="adj" fmla="val 10000000"/>
            </a:avLst>
          </a:prstGeom>
          <a:solidFill>
            <a:srgbClr val="737373">
              <a:alpha val="74902"/>
            </a:srgbClr>
          </a:solidFill>
          <a:ln w="12700" cap="flat" cmpd="sng" algn="ctr">
            <a:noFill/>
            <a:prstDash val="solid"/>
            <a:miter lim="800000"/>
          </a:ln>
          <a:effectLst/>
          <a:scene3d>
            <a:camera prst="orthographicFront"/>
            <a:lightRig rig="threePt" dir="t"/>
          </a:scene3d>
          <a:sp3d>
            <a:bevelT w="12700" h="139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TLSHAPE_TB_00000000000000000000000000000000_TimescaleInterval1">
            <a:extLst>
              <a:ext uri="{FF2B5EF4-FFF2-40B4-BE49-F238E27FC236}">
                <a16:creationId xmlns="" xmlns:a16="http://schemas.microsoft.com/office/drawing/2014/main" id="{E5B5FEC8-D0A4-4595-AC17-362A420E2885}"/>
              </a:ext>
            </a:extLst>
          </p:cNvPr>
          <p:cNvSpPr txBox="1"/>
          <p:nvPr>
            <p:custDataLst>
              <p:tags r:id="rId22"/>
            </p:custDataLst>
          </p:nvPr>
        </p:nvSpPr>
        <p:spPr>
          <a:xfrm>
            <a:off x="1133858" y="2053654"/>
            <a:ext cx="268600" cy="217043"/>
          </a:xfrm>
          <a:prstGeom prst="rect">
            <a:avLst/>
          </a:prstGeom>
          <a:noFill/>
        </p:spPr>
        <p:txBody>
          <a:bodyPr vert="horz" wrap="none" lIns="0" tIns="0" rIns="0" bIns="0" rtlCol="0" anchor="ctr" anchorCtr="0">
            <a:noAutofit/>
          </a:bodyPr>
          <a:lstStyle/>
          <a:p>
            <a:r>
              <a:rPr lang="en-US" sz="1400" b="1" i="1" spc="-30" dirty="0">
                <a:solidFill>
                  <a:schemeClr val="lt1"/>
                </a:solidFill>
                <a:latin typeface="Calibri" panose="020F0502020204030204" pitchFamily="34" charset="0"/>
              </a:rPr>
              <a:t>Sep</a:t>
            </a:r>
          </a:p>
        </p:txBody>
      </p:sp>
      <p:sp>
        <p:nvSpPr>
          <p:cNvPr id="26" name="OTLSHAPE_TB_00000000000000000000000000000000_TimescaleInterval2">
            <a:extLst>
              <a:ext uri="{FF2B5EF4-FFF2-40B4-BE49-F238E27FC236}">
                <a16:creationId xmlns="" xmlns:a16="http://schemas.microsoft.com/office/drawing/2014/main" id="{E50A0250-5E40-4A06-859A-03B332D2AD75}"/>
              </a:ext>
            </a:extLst>
          </p:cNvPr>
          <p:cNvSpPr txBox="1"/>
          <p:nvPr>
            <p:custDataLst>
              <p:tags r:id="rId23"/>
            </p:custDataLst>
          </p:nvPr>
        </p:nvSpPr>
        <p:spPr>
          <a:xfrm>
            <a:off x="1967700" y="2053654"/>
            <a:ext cx="249684" cy="217043"/>
          </a:xfrm>
          <a:prstGeom prst="rect">
            <a:avLst/>
          </a:prstGeom>
          <a:noFill/>
        </p:spPr>
        <p:txBody>
          <a:bodyPr vert="horz" wrap="none" lIns="0" tIns="0" rIns="0" bIns="0" rtlCol="0" anchor="ctr" anchorCtr="0">
            <a:noAutofit/>
          </a:bodyPr>
          <a:lstStyle/>
          <a:p>
            <a:r>
              <a:rPr lang="en-US" sz="1400" b="1" i="1" spc="-30" dirty="0">
                <a:solidFill>
                  <a:schemeClr val="lt1"/>
                </a:solidFill>
                <a:latin typeface="Calibri" panose="020F0502020204030204" pitchFamily="34" charset="0"/>
              </a:rPr>
              <a:t>Oct</a:t>
            </a:r>
          </a:p>
        </p:txBody>
      </p:sp>
      <p:sp>
        <p:nvSpPr>
          <p:cNvPr id="27" name="OTLSHAPE_TB_00000000000000000000000000000000_TimescaleInterval3">
            <a:extLst>
              <a:ext uri="{FF2B5EF4-FFF2-40B4-BE49-F238E27FC236}">
                <a16:creationId xmlns="" xmlns:a16="http://schemas.microsoft.com/office/drawing/2014/main" id="{C187A47A-5601-4E6F-8718-CB73B619F346}"/>
              </a:ext>
            </a:extLst>
          </p:cNvPr>
          <p:cNvSpPr txBox="1"/>
          <p:nvPr>
            <p:custDataLst>
              <p:tags r:id="rId24"/>
            </p:custDataLst>
          </p:nvPr>
        </p:nvSpPr>
        <p:spPr>
          <a:xfrm>
            <a:off x="2829337" y="2053654"/>
            <a:ext cx="287707" cy="217043"/>
          </a:xfrm>
          <a:prstGeom prst="rect">
            <a:avLst/>
          </a:prstGeom>
          <a:noFill/>
        </p:spPr>
        <p:txBody>
          <a:bodyPr vert="horz" wrap="none" lIns="0" tIns="0" rIns="0" bIns="0" rtlCol="0" anchor="ctr" anchorCtr="0">
            <a:noAutofit/>
          </a:bodyPr>
          <a:lstStyle/>
          <a:p>
            <a:r>
              <a:rPr lang="en-US" sz="1400" b="1" i="1" spc="-30" dirty="0">
                <a:solidFill>
                  <a:schemeClr val="lt1"/>
                </a:solidFill>
                <a:latin typeface="Calibri" panose="020F0502020204030204" pitchFamily="34" charset="0"/>
              </a:rPr>
              <a:t>Nov</a:t>
            </a:r>
          </a:p>
        </p:txBody>
      </p:sp>
      <p:sp>
        <p:nvSpPr>
          <p:cNvPr id="28" name="OTLSHAPE_TB_00000000000000000000000000000000_TimescaleInterval4">
            <a:extLst>
              <a:ext uri="{FF2B5EF4-FFF2-40B4-BE49-F238E27FC236}">
                <a16:creationId xmlns="" xmlns:a16="http://schemas.microsoft.com/office/drawing/2014/main" id="{677AC961-BF4B-47E2-B5F1-49C988FD2B25}"/>
              </a:ext>
            </a:extLst>
          </p:cNvPr>
          <p:cNvSpPr txBox="1"/>
          <p:nvPr>
            <p:custDataLst>
              <p:tags r:id="rId25"/>
            </p:custDataLst>
          </p:nvPr>
        </p:nvSpPr>
        <p:spPr>
          <a:xfrm>
            <a:off x="3663179" y="2053654"/>
            <a:ext cx="268150" cy="217043"/>
          </a:xfrm>
          <a:prstGeom prst="rect">
            <a:avLst/>
          </a:prstGeom>
          <a:noFill/>
        </p:spPr>
        <p:txBody>
          <a:bodyPr vert="horz" wrap="none" lIns="0" tIns="0" rIns="0" bIns="0" rtlCol="0" anchor="ctr" anchorCtr="0">
            <a:noAutofit/>
          </a:bodyPr>
          <a:lstStyle/>
          <a:p>
            <a:r>
              <a:rPr lang="en-US" sz="1400" b="1" i="1" spc="-30" dirty="0">
                <a:solidFill>
                  <a:schemeClr val="lt1"/>
                </a:solidFill>
                <a:latin typeface="Calibri" panose="020F0502020204030204" pitchFamily="34" charset="0"/>
              </a:rPr>
              <a:t>Dec</a:t>
            </a:r>
          </a:p>
        </p:txBody>
      </p:sp>
      <p:sp>
        <p:nvSpPr>
          <p:cNvPr id="29" name="OTLSHAPE_TB_00000000000000000000000000000000_TimescaleInterval5">
            <a:extLst>
              <a:ext uri="{FF2B5EF4-FFF2-40B4-BE49-F238E27FC236}">
                <a16:creationId xmlns="" xmlns:a16="http://schemas.microsoft.com/office/drawing/2014/main" id="{72ECAA1C-FEA6-4670-9E79-82C7F5FF8A29}"/>
              </a:ext>
            </a:extLst>
          </p:cNvPr>
          <p:cNvSpPr txBox="1"/>
          <p:nvPr>
            <p:custDataLst>
              <p:tags r:id="rId26"/>
            </p:custDataLst>
          </p:nvPr>
        </p:nvSpPr>
        <p:spPr>
          <a:xfrm>
            <a:off x="4524815" y="2053654"/>
            <a:ext cx="365485" cy="217043"/>
          </a:xfrm>
          <a:prstGeom prst="rect">
            <a:avLst/>
          </a:prstGeom>
          <a:noFill/>
        </p:spPr>
        <p:txBody>
          <a:bodyPr vert="horz" wrap="none" lIns="0" tIns="0" rIns="0" bIns="0" rtlCol="0" anchor="ctr" anchorCtr="0">
            <a:noAutofit/>
          </a:bodyPr>
          <a:lstStyle/>
          <a:p>
            <a:r>
              <a:rPr lang="en-US" sz="1400" b="1" i="1" spc="-26" dirty="0">
                <a:solidFill>
                  <a:schemeClr val="lt1"/>
                </a:solidFill>
                <a:latin typeface="Calibri" panose="020F0502020204030204" pitchFamily="34" charset="0"/>
              </a:rPr>
              <a:t>2020</a:t>
            </a:r>
          </a:p>
        </p:txBody>
      </p:sp>
      <p:sp>
        <p:nvSpPr>
          <p:cNvPr id="30" name="OTLSHAPE_TB_00000000000000000000000000000000_TimescaleInterval6">
            <a:extLst>
              <a:ext uri="{FF2B5EF4-FFF2-40B4-BE49-F238E27FC236}">
                <a16:creationId xmlns="" xmlns:a16="http://schemas.microsoft.com/office/drawing/2014/main" id="{07AF430E-2283-4BD2-A652-EDF9D85E9F95}"/>
              </a:ext>
            </a:extLst>
          </p:cNvPr>
          <p:cNvSpPr txBox="1"/>
          <p:nvPr>
            <p:custDataLst>
              <p:tags r:id="rId27"/>
            </p:custDataLst>
          </p:nvPr>
        </p:nvSpPr>
        <p:spPr>
          <a:xfrm>
            <a:off x="5386451" y="2053654"/>
            <a:ext cx="254300" cy="217043"/>
          </a:xfrm>
          <a:prstGeom prst="rect">
            <a:avLst/>
          </a:prstGeom>
          <a:noFill/>
        </p:spPr>
        <p:txBody>
          <a:bodyPr vert="horz" wrap="none" lIns="0" tIns="0" rIns="0" bIns="0" rtlCol="0" anchor="ctr" anchorCtr="0">
            <a:noAutofit/>
          </a:bodyPr>
          <a:lstStyle/>
          <a:p>
            <a:r>
              <a:rPr lang="en-US" sz="1400" b="1" i="1" spc="-30" dirty="0">
                <a:solidFill>
                  <a:schemeClr val="lt1"/>
                </a:solidFill>
                <a:latin typeface="Calibri" panose="020F0502020204030204" pitchFamily="34" charset="0"/>
              </a:rPr>
              <a:t>Feb</a:t>
            </a:r>
          </a:p>
        </p:txBody>
      </p:sp>
      <p:sp>
        <p:nvSpPr>
          <p:cNvPr id="31" name="OTLSHAPE_TB_00000000000000000000000000000000_TimescaleInterval7">
            <a:extLst>
              <a:ext uri="{FF2B5EF4-FFF2-40B4-BE49-F238E27FC236}">
                <a16:creationId xmlns="" xmlns:a16="http://schemas.microsoft.com/office/drawing/2014/main" id="{41600368-2092-4FEE-8FF5-9BC4E98C1651}"/>
              </a:ext>
            </a:extLst>
          </p:cNvPr>
          <p:cNvSpPr txBox="1"/>
          <p:nvPr>
            <p:custDataLst>
              <p:tags r:id="rId28"/>
            </p:custDataLst>
          </p:nvPr>
        </p:nvSpPr>
        <p:spPr>
          <a:xfrm>
            <a:off x="6192499" y="2053654"/>
            <a:ext cx="309380" cy="217043"/>
          </a:xfrm>
          <a:prstGeom prst="rect">
            <a:avLst/>
          </a:prstGeom>
          <a:noFill/>
        </p:spPr>
        <p:txBody>
          <a:bodyPr vert="horz" wrap="none" lIns="0" tIns="0" rIns="0" bIns="0" rtlCol="0" anchor="ctr" anchorCtr="0">
            <a:noAutofit/>
          </a:bodyPr>
          <a:lstStyle/>
          <a:p>
            <a:r>
              <a:rPr lang="en-US" sz="1400" b="1" i="1" spc="-18" dirty="0">
                <a:solidFill>
                  <a:schemeClr val="lt1"/>
                </a:solidFill>
                <a:latin typeface="Calibri" panose="020F0502020204030204" pitchFamily="34" charset="0"/>
              </a:rPr>
              <a:t>Mar</a:t>
            </a:r>
          </a:p>
        </p:txBody>
      </p:sp>
      <p:sp>
        <p:nvSpPr>
          <p:cNvPr id="32" name="OTLSHAPE_TB_00000000000000000000000000000000_TimescaleInterval8">
            <a:extLst>
              <a:ext uri="{FF2B5EF4-FFF2-40B4-BE49-F238E27FC236}">
                <a16:creationId xmlns="" xmlns:a16="http://schemas.microsoft.com/office/drawing/2014/main" id="{DB3316E0-9BC7-4140-A5B7-787C98B42BAD}"/>
              </a:ext>
            </a:extLst>
          </p:cNvPr>
          <p:cNvSpPr txBox="1"/>
          <p:nvPr>
            <p:custDataLst>
              <p:tags r:id="rId29"/>
            </p:custDataLst>
          </p:nvPr>
        </p:nvSpPr>
        <p:spPr>
          <a:xfrm>
            <a:off x="7054135" y="2053654"/>
            <a:ext cx="258532" cy="217043"/>
          </a:xfrm>
          <a:prstGeom prst="rect">
            <a:avLst/>
          </a:prstGeom>
          <a:noFill/>
        </p:spPr>
        <p:txBody>
          <a:bodyPr vert="horz" wrap="none" lIns="0" tIns="0" rIns="0" bIns="0" rtlCol="0" anchor="ctr" anchorCtr="0">
            <a:noAutofit/>
          </a:bodyPr>
          <a:lstStyle/>
          <a:p>
            <a:r>
              <a:rPr lang="en-US" sz="1400" b="1" i="1" spc="-30" dirty="0">
                <a:solidFill>
                  <a:schemeClr val="lt1"/>
                </a:solidFill>
                <a:latin typeface="Calibri" panose="020F0502020204030204" pitchFamily="34" charset="0"/>
              </a:rPr>
              <a:t>Apr</a:t>
            </a:r>
          </a:p>
        </p:txBody>
      </p:sp>
      <p:sp>
        <p:nvSpPr>
          <p:cNvPr id="33" name="OTLSHAPE_TB_00000000000000000000000000000000_TimescaleInterval9">
            <a:extLst>
              <a:ext uri="{FF2B5EF4-FFF2-40B4-BE49-F238E27FC236}">
                <a16:creationId xmlns="" xmlns:a16="http://schemas.microsoft.com/office/drawing/2014/main" id="{00664AD7-56A7-4787-AC1B-A24BF97E3CDA}"/>
              </a:ext>
            </a:extLst>
          </p:cNvPr>
          <p:cNvSpPr txBox="1"/>
          <p:nvPr>
            <p:custDataLst>
              <p:tags r:id="rId30"/>
            </p:custDataLst>
          </p:nvPr>
        </p:nvSpPr>
        <p:spPr>
          <a:xfrm>
            <a:off x="7887976" y="2053654"/>
            <a:ext cx="326949" cy="217043"/>
          </a:xfrm>
          <a:prstGeom prst="rect">
            <a:avLst/>
          </a:prstGeom>
          <a:noFill/>
        </p:spPr>
        <p:txBody>
          <a:bodyPr vert="horz" wrap="none" lIns="0" tIns="0" rIns="0" bIns="0" rtlCol="0" anchor="ctr" anchorCtr="0">
            <a:noAutofit/>
          </a:bodyPr>
          <a:lstStyle/>
          <a:p>
            <a:r>
              <a:rPr lang="en-US" sz="1400" b="1" i="1" spc="-12" dirty="0">
                <a:solidFill>
                  <a:schemeClr val="lt1"/>
                </a:solidFill>
                <a:latin typeface="Calibri" panose="020F0502020204030204" pitchFamily="34" charset="0"/>
              </a:rPr>
              <a:t>May</a:t>
            </a:r>
          </a:p>
        </p:txBody>
      </p:sp>
      <p:sp>
        <p:nvSpPr>
          <p:cNvPr id="34" name="OTLSHAPE_TB_00000000000000000000000000000000_TimescaleInterval10">
            <a:extLst>
              <a:ext uri="{FF2B5EF4-FFF2-40B4-BE49-F238E27FC236}">
                <a16:creationId xmlns="" xmlns:a16="http://schemas.microsoft.com/office/drawing/2014/main" id="{ABF48281-5ED7-4441-B464-F250089AD88F}"/>
              </a:ext>
            </a:extLst>
          </p:cNvPr>
          <p:cNvSpPr txBox="1"/>
          <p:nvPr>
            <p:custDataLst>
              <p:tags r:id="rId31"/>
            </p:custDataLst>
          </p:nvPr>
        </p:nvSpPr>
        <p:spPr>
          <a:xfrm>
            <a:off x="8749613" y="2053654"/>
            <a:ext cx="241669" cy="217043"/>
          </a:xfrm>
          <a:prstGeom prst="rect">
            <a:avLst/>
          </a:prstGeom>
          <a:noFill/>
        </p:spPr>
        <p:txBody>
          <a:bodyPr vert="horz" wrap="none" lIns="0" tIns="0" rIns="0" bIns="0" rtlCol="0" anchor="ctr" anchorCtr="0">
            <a:noAutofit/>
          </a:bodyPr>
          <a:lstStyle/>
          <a:p>
            <a:r>
              <a:rPr lang="en-US" sz="1400" b="1" i="1" spc="-30" dirty="0">
                <a:solidFill>
                  <a:schemeClr val="lt1"/>
                </a:solidFill>
                <a:latin typeface="Calibri" panose="020F0502020204030204" pitchFamily="34" charset="0"/>
              </a:rPr>
              <a:t>Jun</a:t>
            </a:r>
          </a:p>
        </p:txBody>
      </p:sp>
      <p:sp>
        <p:nvSpPr>
          <p:cNvPr id="35" name="OTLSHAPE_TB_00000000000000000000000000000000_TimescaleInterval11">
            <a:extLst>
              <a:ext uri="{FF2B5EF4-FFF2-40B4-BE49-F238E27FC236}">
                <a16:creationId xmlns="" xmlns:a16="http://schemas.microsoft.com/office/drawing/2014/main" id="{3720B689-174C-48CC-9F84-EF60D6A81215}"/>
              </a:ext>
            </a:extLst>
          </p:cNvPr>
          <p:cNvSpPr txBox="1"/>
          <p:nvPr>
            <p:custDataLst>
              <p:tags r:id="rId32"/>
            </p:custDataLst>
          </p:nvPr>
        </p:nvSpPr>
        <p:spPr>
          <a:xfrm>
            <a:off x="9583455" y="2053654"/>
            <a:ext cx="192681" cy="217043"/>
          </a:xfrm>
          <a:prstGeom prst="rect">
            <a:avLst/>
          </a:prstGeom>
          <a:noFill/>
        </p:spPr>
        <p:txBody>
          <a:bodyPr vert="horz" wrap="none" lIns="0" tIns="0" rIns="0" bIns="0" rtlCol="0" anchor="ctr" anchorCtr="0">
            <a:noAutofit/>
          </a:bodyPr>
          <a:lstStyle/>
          <a:p>
            <a:r>
              <a:rPr lang="en-US" sz="1400" b="1" i="1" spc="-30" dirty="0">
                <a:solidFill>
                  <a:schemeClr val="lt1"/>
                </a:solidFill>
                <a:latin typeface="Calibri" panose="020F0502020204030204" pitchFamily="34" charset="0"/>
              </a:rPr>
              <a:t>Jul</a:t>
            </a:r>
          </a:p>
        </p:txBody>
      </p:sp>
      <p:sp>
        <p:nvSpPr>
          <p:cNvPr id="36" name="OTLSHAPE_TB_00000000000000000000000000000000_TimescaleInterval12">
            <a:extLst>
              <a:ext uri="{FF2B5EF4-FFF2-40B4-BE49-F238E27FC236}">
                <a16:creationId xmlns="" xmlns:a16="http://schemas.microsoft.com/office/drawing/2014/main" id="{30B33BD2-A81D-4A4D-A907-06CACE541768}"/>
              </a:ext>
            </a:extLst>
          </p:cNvPr>
          <p:cNvSpPr txBox="1"/>
          <p:nvPr>
            <p:custDataLst>
              <p:tags r:id="rId33"/>
            </p:custDataLst>
          </p:nvPr>
        </p:nvSpPr>
        <p:spPr>
          <a:xfrm>
            <a:off x="10445092" y="2053654"/>
            <a:ext cx="290144" cy="217043"/>
          </a:xfrm>
          <a:prstGeom prst="rect">
            <a:avLst/>
          </a:prstGeom>
          <a:noFill/>
        </p:spPr>
        <p:txBody>
          <a:bodyPr vert="horz" wrap="none" lIns="0" tIns="0" rIns="0" bIns="0" rtlCol="0" anchor="ctr" anchorCtr="0">
            <a:noAutofit/>
          </a:bodyPr>
          <a:lstStyle/>
          <a:p>
            <a:r>
              <a:rPr lang="en-US" sz="1400" b="1" i="1" spc="-14" dirty="0">
                <a:solidFill>
                  <a:schemeClr val="lt1"/>
                </a:solidFill>
                <a:latin typeface="Calibri" panose="020F0502020204030204" pitchFamily="34" charset="0"/>
              </a:rPr>
              <a:t>Aug</a:t>
            </a:r>
          </a:p>
        </p:txBody>
      </p:sp>
      <p:cxnSp>
        <p:nvCxnSpPr>
          <p:cNvPr id="37" name="OTLSHAPE_TB_00000000000000000000000000000000_Separator1">
            <a:extLst>
              <a:ext uri="{FF2B5EF4-FFF2-40B4-BE49-F238E27FC236}">
                <a16:creationId xmlns="" xmlns:a16="http://schemas.microsoft.com/office/drawing/2014/main" id="{72AF559B-0ABE-4600-9203-BF19F6240006}"/>
              </a:ext>
            </a:extLst>
          </p:cNvPr>
          <p:cNvCxnSpPr/>
          <p:nvPr>
            <p:custDataLst>
              <p:tags r:id="rId34"/>
            </p:custDataLst>
          </p:nvPr>
        </p:nvCxnSpPr>
        <p:spPr>
          <a:xfrm>
            <a:off x="1904200"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8" name="OTLSHAPE_TB_00000000000000000000000000000000_Separator2">
            <a:extLst>
              <a:ext uri="{FF2B5EF4-FFF2-40B4-BE49-F238E27FC236}">
                <a16:creationId xmlns="" xmlns:a16="http://schemas.microsoft.com/office/drawing/2014/main" id="{91F28C35-C0E6-465B-9D93-0BDB501A7B3F}"/>
              </a:ext>
            </a:extLst>
          </p:cNvPr>
          <p:cNvCxnSpPr/>
          <p:nvPr>
            <p:custDataLst>
              <p:tags r:id="rId35"/>
            </p:custDataLst>
          </p:nvPr>
        </p:nvCxnSpPr>
        <p:spPr>
          <a:xfrm>
            <a:off x="2765836"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9" name="OTLSHAPE_TB_00000000000000000000000000000000_Separator3">
            <a:extLst>
              <a:ext uri="{FF2B5EF4-FFF2-40B4-BE49-F238E27FC236}">
                <a16:creationId xmlns="" xmlns:a16="http://schemas.microsoft.com/office/drawing/2014/main" id="{7000BBFD-1558-4EA0-BBD4-2D7EA94C4201}"/>
              </a:ext>
            </a:extLst>
          </p:cNvPr>
          <p:cNvCxnSpPr/>
          <p:nvPr>
            <p:custDataLst>
              <p:tags r:id="rId36"/>
            </p:custDataLst>
          </p:nvPr>
        </p:nvCxnSpPr>
        <p:spPr>
          <a:xfrm>
            <a:off x="3599678"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OTLSHAPE_TB_00000000000000000000000000000000_Separator4">
            <a:extLst>
              <a:ext uri="{FF2B5EF4-FFF2-40B4-BE49-F238E27FC236}">
                <a16:creationId xmlns="" xmlns:a16="http://schemas.microsoft.com/office/drawing/2014/main" id="{23F14F8C-CC6F-4D4B-AEED-D45529A945CC}"/>
              </a:ext>
            </a:extLst>
          </p:cNvPr>
          <p:cNvCxnSpPr/>
          <p:nvPr>
            <p:custDataLst>
              <p:tags r:id="rId37"/>
            </p:custDataLst>
          </p:nvPr>
        </p:nvCxnSpPr>
        <p:spPr>
          <a:xfrm>
            <a:off x="4461315"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OTLSHAPE_TB_00000000000000000000000000000000_Separator5">
            <a:extLst>
              <a:ext uri="{FF2B5EF4-FFF2-40B4-BE49-F238E27FC236}">
                <a16:creationId xmlns="" xmlns:a16="http://schemas.microsoft.com/office/drawing/2014/main" id="{DBED1062-75B7-4D9D-AFBA-831A0B732FD4}"/>
              </a:ext>
            </a:extLst>
          </p:cNvPr>
          <p:cNvCxnSpPr/>
          <p:nvPr>
            <p:custDataLst>
              <p:tags r:id="rId38"/>
            </p:custDataLst>
          </p:nvPr>
        </p:nvCxnSpPr>
        <p:spPr>
          <a:xfrm>
            <a:off x="5322951"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2" name="OTLSHAPE_TB_00000000000000000000000000000000_Separator6">
            <a:extLst>
              <a:ext uri="{FF2B5EF4-FFF2-40B4-BE49-F238E27FC236}">
                <a16:creationId xmlns="" xmlns:a16="http://schemas.microsoft.com/office/drawing/2014/main" id="{530294CB-22AC-4089-99BE-40D808BFD518}"/>
              </a:ext>
            </a:extLst>
          </p:cNvPr>
          <p:cNvCxnSpPr/>
          <p:nvPr>
            <p:custDataLst>
              <p:tags r:id="rId39"/>
            </p:custDataLst>
          </p:nvPr>
        </p:nvCxnSpPr>
        <p:spPr>
          <a:xfrm>
            <a:off x="6128998"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3" name="OTLSHAPE_TB_00000000000000000000000000000000_Separator7">
            <a:extLst>
              <a:ext uri="{FF2B5EF4-FFF2-40B4-BE49-F238E27FC236}">
                <a16:creationId xmlns="" xmlns:a16="http://schemas.microsoft.com/office/drawing/2014/main" id="{F5DE3C03-35D1-4006-A981-4EB0A09C2ABD}"/>
              </a:ext>
            </a:extLst>
          </p:cNvPr>
          <p:cNvCxnSpPr/>
          <p:nvPr>
            <p:custDataLst>
              <p:tags r:id="rId40"/>
            </p:custDataLst>
          </p:nvPr>
        </p:nvCxnSpPr>
        <p:spPr>
          <a:xfrm>
            <a:off x="6990634"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4" name="OTLSHAPE_TB_00000000000000000000000000000000_Separator8">
            <a:extLst>
              <a:ext uri="{FF2B5EF4-FFF2-40B4-BE49-F238E27FC236}">
                <a16:creationId xmlns="" xmlns:a16="http://schemas.microsoft.com/office/drawing/2014/main" id="{687E00FB-7DB5-4AB6-8D0F-B03E44B91705}"/>
              </a:ext>
            </a:extLst>
          </p:cNvPr>
          <p:cNvCxnSpPr/>
          <p:nvPr>
            <p:custDataLst>
              <p:tags r:id="rId41"/>
            </p:custDataLst>
          </p:nvPr>
        </p:nvCxnSpPr>
        <p:spPr>
          <a:xfrm>
            <a:off x="7824476"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5" name="OTLSHAPE_TB_00000000000000000000000000000000_Separator9">
            <a:extLst>
              <a:ext uri="{FF2B5EF4-FFF2-40B4-BE49-F238E27FC236}">
                <a16:creationId xmlns="" xmlns:a16="http://schemas.microsoft.com/office/drawing/2014/main" id="{6C1B2CF0-2D0D-4703-ACCA-4CDC234EFC19}"/>
              </a:ext>
            </a:extLst>
          </p:cNvPr>
          <p:cNvCxnSpPr/>
          <p:nvPr>
            <p:custDataLst>
              <p:tags r:id="rId42"/>
            </p:custDataLst>
          </p:nvPr>
        </p:nvCxnSpPr>
        <p:spPr>
          <a:xfrm>
            <a:off x="8686113"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6" name="OTLSHAPE_TB_00000000000000000000000000000000_Separator10">
            <a:extLst>
              <a:ext uri="{FF2B5EF4-FFF2-40B4-BE49-F238E27FC236}">
                <a16:creationId xmlns="" xmlns:a16="http://schemas.microsoft.com/office/drawing/2014/main" id="{D5EE5625-9514-4F27-AD42-3F4233446AF1}"/>
              </a:ext>
            </a:extLst>
          </p:cNvPr>
          <p:cNvCxnSpPr/>
          <p:nvPr>
            <p:custDataLst>
              <p:tags r:id="rId43"/>
            </p:custDataLst>
          </p:nvPr>
        </p:nvCxnSpPr>
        <p:spPr>
          <a:xfrm>
            <a:off x="9519954"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OTLSHAPE_TB_00000000000000000000000000000000_Separator11">
            <a:extLst>
              <a:ext uri="{FF2B5EF4-FFF2-40B4-BE49-F238E27FC236}">
                <a16:creationId xmlns="" xmlns:a16="http://schemas.microsoft.com/office/drawing/2014/main" id="{6590913A-F8EE-488C-9248-1E36DEB5058E}"/>
              </a:ext>
            </a:extLst>
          </p:cNvPr>
          <p:cNvCxnSpPr/>
          <p:nvPr>
            <p:custDataLst>
              <p:tags r:id="rId44"/>
            </p:custDataLst>
          </p:nvPr>
        </p:nvCxnSpPr>
        <p:spPr>
          <a:xfrm>
            <a:off x="10381591" y="2035175"/>
            <a:ext cx="0" cy="254000"/>
          </a:xfrm>
          <a:prstGeom prst="line">
            <a:avLst/>
          </a:prstGeom>
          <a:ln w="9525" cap="flat" cmpd="sng" algn="ctr">
            <a:solidFill>
              <a:schemeClr val="lt1">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OTLSHAPE_T_783446c95b5c425bb2783d287aa99dbe_Shape">
            <a:extLst>
              <a:ext uri="{FF2B5EF4-FFF2-40B4-BE49-F238E27FC236}">
                <a16:creationId xmlns="" xmlns:a16="http://schemas.microsoft.com/office/drawing/2014/main" id="{600DC88C-14AE-4166-87EA-EF92C8369DD7}"/>
              </a:ext>
            </a:extLst>
          </p:cNvPr>
          <p:cNvSpPr/>
          <p:nvPr>
            <p:custDataLst>
              <p:tags r:id="rId45"/>
            </p:custDataLst>
          </p:nvPr>
        </p:nvSpPr>
        <p:spPr>
          <a:xfrm>
            <a:off x="1459484" y="2555875"/>
            <a:ext cx="17018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OTLSHAPE_T_2b95b3edf72f444d9a4d3848edac2b0d_Shape">
            <a:extLst>
              <a:ext uri="{FF2B5EF4-FFF2-40B4-BE49-F238E27FC236}">
                <a16:creationId xmlns="" xmlns:a16="http://schemas.microsoft.com/office/drawing/2014/main" id="{D536E1BA-9903-409F-AECB-1B5C3F13C653}"/>
              </a:ext>
            </a:extLst>
          </p:cNvPr>
          <p:cNvSpPr/>
          <p:nvPr>
            <p:custDataLst>
              <p:tags r:id="rId46"/>
            </p:custDataLst>
          </p:nvPr>
        </p:nvSpPr>
        <p:spPr>
          <a:xfrm>
            <a:off x="3154963" y="2962275"/>
            <a:ext cx="8382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OTLSHAPE_T_2cecff51fbd84326a965fed13f00b1c3_Shape">
            <a:extLst>
              <a:ext uri="{FF2B5EF4-FFF2-40B4-BE49-F238E27FC236}">
                <a16:creationId xmlns="" xmlns:a16="http://schemas.microsoft.com/office/drawing/2014/main" id="{D8F1A790-1C99-415B-8B69-24B27D732EA6}"/>
              </a:ext>
            </a:extLst>
          </p:cNvPr>
          <p:cNvSpPr/>
          <p:nvPr>
            <p:custDataLst>
              <p:tags r:id="rId47"/>
            </p:custDataLst>
          </p:nvPr>
        </p:nvSpPr>
        <p:spPr>
          <a:xfrm>
            <a:off x="3988804" y="3368675"/>
            <a:ext cx="8636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OTLSHAPE_T_039775cc0d9a499588f6c9be53481e7b_Shape">
            <a:extLst>
              <a:ext uri="{FF2B5EF4-FFF2-40B4-BE49-F238E27FC236}">
                <a16:creationId xmlns="" xmlns:a16="http://schemas.microsoft.com/office/drawing/2014/main" id="{9136CE0D-7F73-4B65-9962-40891B1FAF31}"/>
              </a:ext>
            </a:extLst>
          </p:cNvPr>
          <p:cNvSpPr/>
          <p:nvPr>
            <p:custDataLst>
              <p:tags r:id="rId48"/>
            </p:custDataLst>
          </p:nvPr>
        </p:nvSpPr>
        <p:spPr>
          <a:xfrm>
            <a:off x="4850441" y="3775075"/>
            <a:ext cx="8636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OTLSHAPE_T_61de8f8daede49fe8ad0d6b97a38e389_Shape">
            <a:extLst>
              <a:ext uri="{FF2B5EF4-FFF2-40B4-BE49-F238E27FC236}">
                <a16:creationId xmlns="" xmlns:a16="http://schemas.microsoft.com/office/drawing/2014/main" id="{624C2350-789B-4EC4-A30E-77EB0AF68566}"/>
              </a:ext>
            </a:extLst>
          </p:cNvPr>
          <p:cNvSpPr/>
          <p:nvPr>
            <p:custDataLst>
              <p:tags r:id="rId49"/>
            </p:custDataLst>
          </p:nvPr>
        </p:nvSpPr>
        <p:spPr>
          <a:xfrm>
            <a:off x="5712078" y="4181475"/>
            <a:ext cx="8128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TLSHAPE_T_43a6589a0c574a49932063528cfa62d6_Shape">
            <a:extLst>
              <a:ext uri="{FF2B5EF4-FFF2-40B4-BE49-F238E27FC236}">
                <a16:creationId xmlns="" xmlns:a16="http://schemas.microsoft.com/office/drawing/2014/main" id="{77A6F443-6692-41A1-8E2A-AAA52697F6EE}"/>
              </a:ext>
            </a:extLst>
          </p:cNvPr>
          <p:cNvSpPr/>
          <p:nvPr>
            <p:custDataLst>
              <p:tags r:id="rId50"/>
            </p:custDataLst>
          </p:nvPr>
        </p:nvSpPr>
        <p:spPr>
          <a:xfrm>
            <a:off x="6518124" y="4587875"/>
            <a:ext cx="8636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OTLSHAPE_T_2552da6405bf47d1823f85bb6390d5c2_Shape">
            <a:extLst>
              <a:ext uri="{FF2B5EF4-FFF2-40B4-BE49-F238E27FC236}">
                <a16:creationId xmlns="" xmlns:a16="http://schemas.microsoft.com/office/drawing/2014/main" id="{E6CDBE6B-90D7-43D3-A286-BC674E0E37D4}"/>
              </a:ext>
            </a:extLst>
          </p:cNvPr>
          <p:cNvSpPr/>
          <p:nvPr>
            <p:custDataLst>
              <p:tags r:id="rId51"/>
            </p:custDataLst>
          </p:nvPr>
        </p:nvSpPr>
        <p:spPr>
          <a:xfrm>
            <a:off x="7379761" y="4994275"/>
            <a:ext cx="8382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OTLSHAPE_T_5e3fdadbb3ab4014801fa9752e629225_Shape">
            <a:extLst>
              <a:ext uri="{FF2B5EF4-FFF2-40B4-BE49-F238E27FC236}">
                <a16:creationId xmlns="" xmlns:a16="http://schemas.microsoft.com/office/drawing/2014/main" id="{E1224894-DDEF-4AA5-9569-BDB1A0D19BC4}"/>
              </a:ext>
            </a:extLst>
          </p:cNvPr>
          <p:cNvSpPr/>
          <p:nvPr>
            <p:custDataLst>
              <p:tags r:id="rId52"/>
            </p:custDataLst>
          </p:nvPr>
        </p:nvSpPr>
        <p:spPr>
          <a:xfrm>
            <a:off x="8213603" y="5400675"/>
            <a:ext cx="8636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OTLSHAPE_T_dd1b47b39fbe4bb3aabdef3c1e417603_Shape">
            <a:extLst>
              <a:ext uri="{FF2B5EF4-FFF2-40B4-BE49-F238E27FC236}">
                <a16:creationId xmlns="" xmlns:a16="http://schemas.microsoft.com/office/drawing/2014/main" id="{48A59741-9F23-4C39-BDE5-FD3045248B12}"/>
              </a:ext>
            </a:extLst>
          </p:cNvPr>
          <p:cNvSpPr/>
          <p:nvPr>
            <p:custDataLst>
              <p:tags r:id="rId53"/>
            </p:custDataLst>
          </p:nvPr>
        </p:nvSpPr>
        <p:spPr>
          <a:xfrm>
            <a:off x="9075240" y="5807075"/>
            <a:ext cx="8382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OTLSHAPE_T_62bc7b67a05147b9babfc28dc9eba3a9_Shape">
            <a:extLst>
              <a:ext uri="{FF2B5EF4-FFF2-40B4-BE49-F238E27FC236}">
                <a16:creationId xmlns="" xmlns:a16="http://schemas.microsoft.com/office/drawing/2014/main" id="{4D3AADEE-05C7-454A-B3A5-C6EEE6ECCB67}"/>
              </a:ext>
            </a:extLst>
          </p:cNvPr>
          <p:cNvSpPr/>
          <p:nvPr>
            <p:custDataLst>
              <p:tags r:id="rId54"/>
            </p:custDataLst>
          </p:nvPr>
        </p:nvSpPr>
        <p:spPr>
          <a:xfrm>
            <a:off x="9909081" y="6213475"/>
            <a:ext cx="863600" cy="279400"/>
          </a:xfrm>
          <a:prstGeom prst="round2DiagRect">
            <a:avLst>
              <a:gd name="adj1" fmla="val 100000"/>
              <a:gd name="adj2" fmla="val 0"/>
            </a:avLst>
          </a:prstGeom>
          <a:solidFill>
            <a:schemeClr val="accent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OTLSHAPE_T_783446c95b5c425bb2783d287aa99dbe_Duration">
            <a:extLst>
              <a:ext uri="{FF2B5EF4-FFF2-40B4-BE49-F238E27FC236}">
                <a16:creationId xmlns="" xmlns:a16="http://schemas.microsoft.com/office/drawing/2014/main" id="{14CE440B-4157-4498-A3ED-BA8DD1CCB7F3}"/>
              </a:ext>
            </a:extLst>
          </p:cNvPr>
          <p:cNvSpPr txBox="1"/>
          <p:nvPr>
            <p:custDataLst>
              <p:tags r:id="rId55"/>
            </p:custDataLst>
          </p:nvPr>
        </p:nvSpPr>
        <p:spPr>
          <a:xfrm>
            <a:off x="2013844" y="2602548"/>
            <a:ext cx="5969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2 months</a:t>
            </a:r>
          </a:p>
        </p:txBody>
      </p:sp>
      <p:sp>
        <p:nvSpPr>
          <p:cNvPr id="59" name="OTLSHAPE_T_783446c95b5c425bb2783d287aa99dbe_JoinedDate">
            <a:extLst>
              <a:ext uri="{FF2B5EF4-FFF2-40B4-BE49-F238E27FC236}">
                <a16:creationId xmlns="" xmlns:a16="http://schemas.microsoft.com/office/drawing/2014/main" id="{D2D2DD17-E7B4-4D48-869E-6E73F781D1A0}"/>
              </a:ext>
            </a:extLst>
          </p:cNvPr>
          <p:cNvSpPr txBox="1"/>
          <p:nvPr>
            <p:custDataLst>
              <p:tags r:id="rId56"/>
            </p:custDataLst>
          </p:nvPr>
        </p:nvSpPr>
        <p:spPr>
          <a:xfrm>
            <a:off x="3205743" y="2618063"/>
            <a:ext cx="812800" cy="155025"/>
          </a:xfrm>
          <a:prstGeom prst="rect">
            <a:avLst/>
          </a:prstGeom>
          <a:noFill/>
        </p:spPr>
        <p:txBody>
          <a:bodyPr vert="horz" wrap="square" lIns="0" tIns="0" rIns="0" bIns="0" rtlCol="0" anchor="ctr" anchorCtr="0">
            <a:spAutoFit/>
          </a:bodyPr>
          <a:lstStyle/>
          <a:p>
            <a:r>
              <a:rPr lang="en-US" sz="1000" spc="-4" dirty="0">
                <a:solidFill>
                  <a:schemeClr val="dk2"/>
                </a:solidFill>
                <a:latin typeface="Calibri" panose="020F0502020204030204" pitchFamily="34" charset="0"/>
              </a:rPr>
              <a:t>Sep 15 - Nov 14</a:t>
            </a:r>
          </a:p>
        </p:txBody>
      </p:sp>
      <p:sp>
        <p:nvSpPr>
          <p:cNvPr id="60" name="OTLSHAPE_T_783446c95b5c425bb2783d287aa99dbe_Title">
            <a:extLst>
              <a:ext uri="{FF2B5EF4-FFF2-40B4-BE49-F238E27FC236}">
                <a16:creationId xmlns="" xmlns:a16="http://schemas.microsoft.com/office/drawing/2014/main" id="{4A58A0EB-D228-4674-A088-148E658F66B7}"/>
              </a:ext>
            </a:extLst>
          </p:cNvPr>
          <p:cNvSpPr txBox="1"/>
          <p:nvPr>
            <p:custDataLst>
              <p:tags r:id="rId57"/>
            </p:custDataLst>
          </p:nvPr>
        </p:nvSpPr>
        <p:spPr>
          <a:xfrm>
            <a:off x="838200" y="2602548"/>
            <a:ext cx="571500" cy="186055"/>
          </a:xfrm>
          <a:prstGeom prst="rect">
            <a:avLst/>
          </a:prstGeom>
          <a:noFill/>
        </p:spPr>
        <p:txBody>
          <a:bodyPr vert="horz" wrap="square" lIns="0" tIns="0" rIns="0" bIns="0" rtlCol="0" anchor="ctr" anchorCtr="0">
            <a:spAutoFit/>
          </a:bodyPr>
          <a:lstStyle/>
          <a:p>
            <a:pPr algn="r"/>
            <a:r>
              <a:rPr lang="en-US" sz="1200" b="1" i="1" spc="-8" dirty="0">
                <a:solidFill>
                  <a:schemeClr val="dk1"/>
                </a:solidFill>
                <a:latin typeface="Calibri" panose="020F0502020204030204" pitchFamily="34" charset="0"/>
              </a:rPr>
              <a:t>Research</a:t>
            </a:r>
          </a:p>
        </p:txBody>
      </p:sp>
      <p:sp>
        <p:nvSpPr>
          <p:cNvPr id="61" name="OTLSHAPE_T_2b95b3edf72f444d9a4d3848edac2b0d_Duration">
            <a:extLst>
              <a:ext uri="{FF2B5EF4-FFF2-40B4-BE49-F238E27FC236}">
                <a16:creationId xmlns="" xmlns:a16="http://schemas.microsoft.com/office/drawing/2014/main" id="{AC4DAB7F-68AD-4269-97AF-506F3BC96DA9}"/>
              </a:ext>
            </a:extLst>
          </p:cNvPr>
          <p:cNvSpPr txBox="1"/>
          <p:nvPr>
            <p:custDataLst>
              <p:tags r:id="rId58"/>
            </p:custDataLst>
          </p:nvPr>
        </p:nvSpPr>
        <p:spPr>
          <a:xfrm>
            <a:off x="3308540" y="3008948"/>
            <a:ext cx="5334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1 month</a:t>
            </a:r>
          </a:p>
        </p:txBody>
      </p:sp>
      <p:sp>
        <p:nvSpPr>
          <p:cNvPr id="62" name="OTLSHAPE_T_2b95b3edf72f444d9a4d3848edac2b0d_JoinedDate">
            <a:extLst>
              <a:ext uri="{FF2B5EF4-FFF2-40B4-BE49-F238E27FC236}">
                <a16:creationId xmlns="" xmlns:a16="http://schemas.microsoft.com/office/drawing/2014/main" id="{200A89C4-0947-40E9-96BF-53C9DA262892}"/>
              </a:ext>
            </a:extLst>
          </p:cNvPr>
          <p:cNvSpPr txBox="1"/>
          <p:nvPr>
            <p:custDataLst>
              <p:tags r:id="rId59"/>
            </p:custDataLst>
          </p:nvPr>
        </p:nvSpPr>
        <p:spPr>
          <a:xfrm>
            <a:off x="4039585" y="3024463"/>
            <a:ext cx="812800" cy="155025"/>
          </a:xfrm>
          <a:prstGeom prst="rect">
            <a:avLst/>
          </a:prstGeom>
          <a:noFill/>
        </p:spPr>
        <p:txBody>
          <a:bodyPr vert="horz" wrap="square" lIns="0" tIns="0" rIns="0" bIns="0" rtlCol="0" anchor="ctr" anchorCtr="0">
            <a:spAutoFit/>
          </a:bodyPr>
          <a:lstStyle/>
          <a:p>
            <a:r>
              <a:rPr lang="en-US" sz="1000" spc="-4" dirty="0">
                <a:solidFill>
                  <a:schemeClr val="dk2"/>
                </a:solidFill>
                <a:latin typeface="Calibri" panose="020F0502020204030204" pitchFamily="34" charset="0"/>
              </a:rPr>
              <a:t>Nov 15 - Dec 14</a:t>
            </a:r>
          </a:p>
        </p:txBody>
      </p:sp>
      <p:sp>
        <p:nvSpPr>
          <p:cNvPr id="63" name="OTLSHAPE_T_2b95b3edf72f444d9a4d3848edac2b0d_Title">
            <a:extLst>
              <a:ext uri="{FF2B5EF4-FFF2-40B4-BE49-F238E27FC236}">
                <a16:creationId xmlns="" xmlns:a16="http://schemas.microsoft.com/office/drawing/2014/main" id="{7B69C870-C3AF-48A2-B5E8-CFF8A0F807C2}"/>
              </a:ext>
            </a:extLst>
          </p:cNvPr>
          <p:cNvSpPr txBox="1"/>
          <p:nvPr>
            <p:custDataLst>
              <p:tags r:id="rId60"/>
            </p:custDataLst>
          </p:nvPr>
        </p:nvSpPr>
        <p:spPr>
          <a:xfrm>
            <a:off x="2056159" y="3008948"/>
            <a:ext cx="1054100" cy="186055"/>
          </a:xfrm>
          <a:prstGeom prst="rect">
            <a:avLst/>
          </a:prstGeom>
          <a:noFill/>
        </p:spPr>
        <p:txBody>
          <a:bodyPr vert="horz" wrap="square" lIns="0" tIns="0" rIns="0" bIns="0" rtlCol="0" anchor="ctr" anchorCtr="0">
            <a:spAutoFit/>
          </a:bodyPr>
          <a:lstStyle/>
          <a:p>
            <a:pPr algn="r"/>
            <a:r>
              <a:rPr lang="en-US" sz="1200" b="1" i="1" spc="-2" dirty="0">
                <a:solidFill>
                  <a:schemeClr val="dk1"/>
                </a:solidFill>
                <a:latin typeface="Calibri" panose="020F0502020204030204" pitchFamily="34" charset="0"/>
              </a:rPr>
              <a:t>Face Landmarks </a:t>
            </a:r>
          </a:p>
        </p:txBody>
      </p:sp>
      <p:sp>
        <p:nvSpPr>
          <p:cNvPr id="64" name="OTLSHAPE_T_2cecff51fbd84326a965fed13f00b1c3_Duration">
            <a:extLst>
              <a:ext uri="{FF2B5EF4-FFF2-40B4-BE49-F238E27FC236}">
                <a16:creationId xmlns="" xmlns:a16="http://schemas.microsoft.com/office/drawing/2014/main" id="{EEEBF6B4-A6DB-49FD-87D3-D8CA7404E339}"/>
              </a:ext>
            </a:extLst>
          </p:cNvPr>
          <p:cNvSpPr txBox="1"/>
          <p:nvPr>
            <p:custDataLst>
              <p:tags r:id="rId61"/>
            </p:custDataLst>
          </p:nvPr>
        </p:nvSpPr>
        <p:spPr>
          <a:xfrm>
            <a:off x="4156279" y="3415348"/>
            <a:ext cx="5334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1 month</a:t>
            </a:r>
          </a:p>
        </p:txBody>
      </p:sp>
      <p:sp>
        <p:nvSpPr>
          <p:cNvPr id="65" name="OTLSHAPE_T_2cecff51fbd84326a965fed13f00b1c3_JoinedDate">
            <a:extLst>
              <a:ext uri="{FF2B5EF4-FFF2-40B4-BE49-F238E27FC236}">
                <a16:creationId xmlns="" xmlns:a16="http://schemas.microsoft.com/office/drawing/2014/main" id="{A5D595F2-626D-415D-8181-AECF23A2CC1C}"/>
              </a:ext>
            </a:extLst>
          </p:cNvPr>
          <p:cNvSpPr txBox="1"/>
          <p:nvPr>
            <p:custDataLst>
              <p:tags r:id="rId62"/>
            </p:custDataLst>
          </p:nvPr>
        </p:nvSpPr>
        <p:spPr>
          <a:xfrm>
            <a:off x="4901222" y="3430863"/>
            <a:ext cx="774700" cy="155025"/>
          </a:xfrm>
          <a:prstGeom prst="rect">
            <a:avLst/>
          </a:prstGeom>
          <a:noFill/>
        </p:spPr>
        <p:txBody>
          <a:bodyPr vert="horz" wrap="square" lIns="0" tIns="0" rIns="0" bIns="0" rtlCol="0" anchor="ctr" anchorCtr="0">
            <a:spAutoFit/>
          </a:bodyPr>
          <a:lstStyle/>
          <a:p>
            <a:r>
              <a:rPr lang="en-US" sz="1000" spc="-4" dirty="0">
                <a:solidFill>
                  <a:schemeClr val="dk2"/>
                </a:solidFill>
                <a:latin typeface="Calibri" panose="020F0502020204030204" pitchFamily="34" charset="0"/>
              </a:rPr>
              <a:t>Dec 15 - Jan 14</a:t>
            </a:r>
          </a:p>
        </p:txBody>
      </p:sp>
      <p:sp>
        <p:nvSpPr>
          <p:cNvPr id="66" name="OTLSHAPE_T_2cecff51fbd84326a965fed13f00b1c3_Title">
            <a:extLst>
              <a:ext uri="{FF2B5EF4-FFF2-40B4-BE49-F238E27FC236}">
                <a16:creationId xmlns="" xmlns:a16="http://schemas.microsoft.com/office/drawing/2014/main" id="{7EDF872F-5C81-47BF-ACC0-11BFA938BAFC}"/>
              </a:ext>
            </a:extLst>
          </p:cNvPr>
          <p:cNvSpPr txBox="1"/>
          <p:nvPr>
            <p:custDataLst>
              <p:tags r:id="rId63"/>
            </p:custDataLst>
          </p:nvPr>
        </p:nvSpPr>
        <p:spPr>
          <a:xfrm>
            <a:off x="3097773" y="3415348"/>
            <a:ext cx="850900" cy="186055"/>
          </a:xfrm>
          <a:prstGeom prst="rect">
            <a:avLst/>
          </a:prstGeom>
          <a:noFill/>
        </p:spPr>
        <p:txBody>
          <a:bodyPr vert="horz" wrap="square" lIns="0" tIns="0" rIns="0" bIns="0" rtlCol="0" anchor="ctr" anchorCtr="0">
            <a:spAutoFit/>
          </a:bodyPr>
          <a:lstStyle/>
          <a:p>
            <a:pPr algn="r"/>
            <a:r>
              <a:rPr lang="en-US" sz="1200" b="1" i="1" spc="-4" dirty="0">
                <a:solidFill>
                  <a:schemeClr val="dk1"/>
                </a:solidFill>
                <a:latin typeface="Calibri" panose="020F0502020204030204" pitchFamily="34" charset="0"/>
              </a:rPr>
              <a:t>Kalman Filter</a:t>
            </a:r>
          </a:p>
        </p:txBody>
      </p:sp>
      <p:sp>
        <p:nvSpPr>
          <p:cNvPr id="67" name="OTLSHAPE_T_039775cc0d9a499588f6c9be53481e7b_Duration">
            <a:extLst>
              <a:ext uri="{FF2B5EF4-FFF2-40B4-BE49-F238E27FC236}">
                <a16:creationId xmlns="" xmlns:a16="http://schemas.microsoft.com/office/drawing/2014/main" id="{40688697-F9C4-4699-A0B1-AE31F865A9CC}"/>
              </a:ext>
            </a:extLst>
          </p:cNvPr>
          <p:cNvSpPr txBox="1"/>
          <p:nvPr>
            <p:custDataLst>
              <p:tags r:id="rId64"/>
            </p:custDataLst>
          </p:nvPr>
        </p:nvSpPr>
        <p:spPr>
          <a:xfrm>
            <a:off x="5017915" y="3821748"/>
            <a:ext cx="5334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1 month</a:t>
            </a:r>
          </a:p>
        </p:txBody>
      </p:sp>
      <p:sp>
        <p:nvSpPr>
          <p:cNvPr id="68" name="OTLSHAPE_T_039775cc0d9a499588f6c9be53481e7b_JoinedDate">
            <a:extLst>
              <a:ext uri="{FF2B5EF4-FFF2-40B4-BE49-F238E27FC236}">
                <a16:creationId xmlns="" xmlns:a16="http://schemas.microsoft.com/office/drawing/2014/main" id="{2E36FC7B-5A2B-4C0D-A85C-8245BF2B6310}"/>
              </a:ext>
            </a:extLst>
          </p:cNvPr>
          <p:cNvSpPr txBox="1"/>
          <p:nvPr>
            <p:custDataLst>
              <p:tags r:id="rId65"/>
            </p:custDataLst>
          </p:nvPr>
        </p:nvSpPr>
        <p:spPr>
          <a:xfrm>
            <a:off x="5762858" y="3837263"/>
            <a:ext cx="774700" cy="155025"/>
          </a:xfrm>
          <a:prstGeom prst="rect">
            <a:avLst/>
          </a:prstGeom>
          <a:noFill/>
        </p:spPr>
        <p:txBody>
          <a:bodyPr vert="horz" wrap="square" lIns="0" tIns="0" rIns="0" bIns="0" rtlCol="0" anchor="ctr" anchorCtr="0">
            <a:spAutoFit/>
          </a:bodyPr>
          <a:lstStyle/>
          <a:p>
            <a:r>
              <a:rPr lang="en-US" sz="1000" spc="-4" dirty="0">
                <a:solidFill>
                  <a:schemeClr val="dk2"/>
                </a:solidFill>
                <a:latin typeface="Calibri" panose="020F0502020204030204" pitchFamily="34" charset="0"/>
              </a:rPr>
              <a:t>Jan 15 - Feb 14</a:t>
            </a:r>
          </a:p>
        </p:txBody>
      </p:sp>
      <p:sp>
        <p:nvSpPr>
          <p:cNvPr id="69" name="OTLSHAPE_T_039775cc0d9a499588f6c9be53481e7b_Title">
            <a:extLst>
              <a:ext uri="{FF2B5EF4-FFF2-40B4-BE49-F238E27FC236}">
                <a16:creationId xmlns="" xmlns:a16="http://schemas.microsoft.com/office/drawing/2014/main" id="{7865A6D2-B82E-49A2-9D5C-0EAA79733B7F}"/>
              </a:ext>
            </a:extLst>
          </p:cNvPr>
          <p:cNvSpPr txBox="1"/>
          <p:nvPr>
            <p:custDataLst>
              <p:tags r:id="rId66"/>
            </p:custDataLst>
          </p:nvPr>
        </p:nvSpPr>
        <p:spPr>
          <a:xfrm>
            <a:off x="3796595" y="3821748"/>
            <a:ext cx="1003300" cy="186055"/>
          </a:xfrm>
          <a:prstGeom prst="rect">
            <a:avLst/>
          </a:prstGeom>
          <a:noFill/>
        </p:spPr>
        <p:txBody>
          <a:bodyPr vert="horz" wrap="square" lIns="0" tIns="0" rIns="0" bIns="0" rtlCol="0" anchor="ctr" anchorCtr="0">
            <a:spAutoFit/>
          </a:bodyPr>
          <a:lstStyle/>
          <a:p>
            <a:pPr algn="r"/>
            <a:r>
              <a:rPr lang="en-US" sz="1200" b="1" i="1" spc="-8" dirty="0">
                <a:solidFill>
                  <a:schemeClr val="dk1"/>
                </a:solidFill>
                <a:latin typeface="Calibri" panose="020F0502020204030204" pitchFamily="34" charset="0"/>
              </a:rPr>
              <a:t>Pose Estimation</a:t>
            </a:r>
          </a:p>
        </p:txBody>
      </p:sp>
      <p:sp>
        <p:nvSpPr>
          <p:cNvPr id="70" name="OTLSHAPE_T_61de8f8daede49fe8ad0d6b97a38e389_Duration">
            <a:extLst>
              <a:ext uri="{FF2B5EF4-FFF2-40B4-BE49-F238E27FC236}">
                <a16:creationId xmlns="" xmlns:a16="http://schemas.microsoft.com/office/drawing/2014/main" id="{E652B701-31E6-4479-9F8D-4E9D071D83E7}"/>
              </a:ext>
            </a:extLst>
          </p:cNvPr>
          <p:cNvSpPr txBox="1"/>
          <p:nvPr>
            <p:custDataLst>
              <p:tags r:id="rId67"/>
            </p:custDataLst>
          </p:nvPr>
        </p:nvSpPr>
        <p:spPr>
          <a:xfrm>
            <a:off x="5851757" y="4228148"/>
            <a:ext cx="5334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1 month</a:t>
            </a:r>
          </a:p>
        </p:txBody>
      </p:sp>
      <p:sp>
        <p:nvSpPr>
          <p:cNvPr id="71" name="OTLSHAPE_T_61de8f8daede49fe8ad0d6b97a38e389_JoinedDate">
            <a:extLst>
              <a:ext uri="{FF2B5EF4-FFF2-40B4-BE49-F238E27FC236}">
                <a16:creationId xmlns="" xmlns:a16="http://schemas.microsoft.com/office/drawing/2014/main" id="{EE28E49B-9AA4-47A3-99BC-C325104C5AA1}"/>
              </a:ext>
            </a:extLst>
          </p:cNvPr>
          <p:cNvSpPr txBox="1"/>
          <p:nvPr>
            <p:custDataLst>
              <p:tags r:id="rId68"/>
            </p:custDataLst>
          </p:nvPr>
        </p:nvSpPr>
        <p:spPr>
          <a:xfrm>
            <a:off x="6568905" y="4243663"/>
            <a:ext cx="812800" cy="155025"/>
          </a:xfrm>
          <a:prstGeom prst="rect">
            <a:avLst/>
          </a:prstGeom>
          <a:noFill/>
        </p:spPr>
        <p:txBody>
          <a:bodyPr vert="horz" wrap="square" lIns="0" tIns="0" rIns="0" bIns="0" rtlCol="0" anchor="ctr" anchorCtr="0">
            <a:spAutoFit/>
          </a:bodyPr>
          <a:lstStyle/>
          <a:p>
            <a:r>
              <a:rPr lang="en-US" sz="1000" spc="-4" dirty="0">
                <a:solidFill>
                  <a:schemeClr val="dk2"/>
                </a:solidFill>
                <a:latin typeface="Calibri" panose="020F0502020204030204" pitchFamily="34" charset="0"/>
              </a:rPr>
              <a:t>Feb 15 - Mar 14</a:t>
            </a:r>
          </a:p>
        </p:txBody>
      </p:sp>
      <p:sp>
        <p:nvSpPr>
          <p:cNvPr id="72" name="OTLSHAPE_T_61de8f8daede49fe8ad0d6b97a38e389_Title">
            <a:extLst>
              <a:ext uri="{FF2B5EF4-FFF2-40B4-BE49-F238E27FC236}">
                <a16:creationId xmlns="" xmlns:a16="http://schemas.microsoft.com/office/drawing/2014/main" id="{ABED2753-D3EE-45CA-85FE-D2C5C2F78711}"/>
              </a:ext>
            </a:extLst>
          </p:cNvPr>
          <p:cNvSpPr txBox="1"/>
          <p:nvPr>
            <p:custDataLst>
              <p:tags r:id="rId69"/>
            </p:custDataLst>
          </p:nvPr>
        </p:nvSpPr>
        <p:spPr>
          <a:xfrm>
            <a:off x="4498296" y="4228148"/>
            <a:ext cx="1168400" cy="186055"/>
          </a:xfrm>
          <a:prstGeom prst="rect">
            <a:avLst/>
          </a:prstGeom>
          <a:noFill/>
        </p:spPr>
        <p:txBody>
          <a:bodyPr vert="horz" wrap="square" lIns="0" tIns="0" rIns="0" bIns="0" rtlCol="0" anchor="ctr" anchorCtr="0">
            <a:spAutoFit/>
          </a:bodyPr>
          <a:lstStyle/>
          <a:p>
            <a:pPr algn="r"/>
            <a:r>
              <a:rPr lang="en-US" sz="1200" b="1" i="1" spc="-2" dirty="0">
                <a:solidFill>
                  <a:schemeClr val="dk1"/>
                </a:solidFill>
                <a:latin typeface="Calibri" panose="020F0502020204030204" pitchFamily="34" charset="0"/>
              </a:rPr>
              <a:t>Feature Extraction</a:t>
            </a:r>
          </a:p>
        </p:txBody>
      </p:sp>
      <p:sp>
        <p:nvSpPr>
          <p:cNvPr id="73" name="OTLSHAPE_T_43a6589a0c574a49932063528cfa62d6_Duration">
            <a:extLst>
              <a:ext uri="{FF2B5EF4-FFF2-40B4-BE49-F238E27FC236}">
                <a16:creationId xmlns="" xmlns:a16="http://schemas.microsoft.com/office/drawing/2014/main" id="{179751B0-9B92-4522-975A-829CC8FE5B03}"/>
              </a:ext>
            </a:extLst>
          </p:cNvPr>
          <p:cNvSpPr txBox="1"/>
          <p:nvPr>
            <p:custDataLst>
              <p:tags r:id="rId70"/>
            </p:custDataLst>
          </p:nvPr>
        </p:nvSpPr>
        <p:spPr>
          <a:xfrm>
            <a:off x="6685599" y="4634548"/>
            <a:ext cx="5334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1 month</a:t>
            </a:r>
          </a:p>
        </p:txBody>
      </p:sp>
      <p:sp>
        <p:nvSpPr>
          <p:cNvPr id="74" name="OTLSHAPE_T_43a6589a0c574a49932063528cfa62d6_JoinedDate">
            <a:extLst>
              <a:ext uri="{FF2B5EF4-FFF2-40B4-BE49-F238E27FC236}">
                <a16:creationId xmlns="" xmlns:a16="http://schemas.microsoft.com/office/drawing/2014/main" id="{822450E8-5A14-4991-B503-6FD5EB04005A}"/>
              </a:ext>
            </a:extLst>
          </p:cNvPr>
          <p:cNvSpPr txBox="1"/>
          <p:nvPr>
            <p:custDataLst>
              <p:tags r:id="rId71"/>
            </p:custDataLst>
          </p:nvPr>
        </p:nvSpPr>
        <p:spPr>
          <a:xfrm>
            <a:off x="7430542" y="4650063"/>
            <a:ext cx="812800" cy="155025"/>
          </a:xfrm>
          <a:prstGeom prst="rect">
            <a:avLst/>
          </a:prstGeom>
          <a:noFill/>
        </p:spPr>
        <p:txBody>
          <a:bodyPr vert="horz" wrap="square" lIns="0" tIns="0" rIns="0" bIns="0" rtlCol="0" anchor="ctr" anchorCtr="0">
            <a:spAutoFit/>
          </a:bodyPr>
          <a:lstStyle/>
          <a:p>
            <a:r>
              <a:rPr lang="en-US" sz="1000" spc="-2" dirty="0">
                <a:solidFill>
                  <a:schemeClr val="dk2"/>
                </a:solidFill>
                <a:latin typeface="Calibri" panose="020F0502020204030204" pitchFamily="34" charset="0"/>
              </a:rPr>
              <a:t>Mar 15 - Apr 14</a:t>
            </a:r>
          </a:p>
        </p:txBody>
      </p:sp>
      <p:sp>
        <p:nvSpPr>
          <p:cNvPr id="75" name="OTLSHAPE_T_43a6589a0c574a49932063528cfa62d6_Title">
            <a:extLst>
              <a:ext uri="{FF2B5EF4-FFF2-40B4-BE49-F238E27FC236}">
                <a16:creationId xmlns="" xmlns:a16="http://schemas.microsoft.com/office/drawing/2014/main" id="{5419F90B-B9B0-4885-B34D-659FE274DDB9}"/>
              </a:ext>
            </a:extLst>
          </p:cNvPr>
          <p:cNvSpPr txBox="1"/>
          <p:nvPr>
            <p:custDataLst>
              <p:tags r:id="rId72"/>
            </p:custDataLst>
          </p:nvPr>
        </p:nvSpPr>
        <p:spPr>
          <a:xfrm>
            <a:off x="5029007" y="4634548"/>
            <a:ext cx="1447800" cy="186055"/>
          </a:xfrm>
          <a:prstGeom prst="rect">
            <a:avLst/>
          </a:prstGeom>
          <a:noFill/>
        </p:spPr>
        <p:txBody>
          <a:bodyPr vert="horz" wrap="square" lIns="0" tIns="0" rIns="0" bIns="0" rtlCol="0" anchor="ctr" anchorCtr="0">
            <a:spAutoFit/>
          </a:bodyPr>
          <a:lstStyle/>
          <a:p>
            <a:pPr algn="r"/>
            <a:r>
              <a:rPr lang="en-US" sz="1200" b="1" i="1" spc="-10" dirty="0">
                <a:solidFill>
                  <a:schemeClr val="dk1"/>
                </a:solidFill>
                <a:latin typeface="Calibri" panose="020F0502020204030204" pitchFamily="34" charset="0"/>
              </a:rPr>
              <a:t>Socket Communication</a:t>
            </a:r>
          </a:p>
        </p:txBody>
      </p:sp>
      <p:sp>
        <p:nvSpPr>
          <p:cNvPr id="76" name="OTLSHAPE_T_2552da6405bf47d1823f85bb6390d5c2_Duration">
            <a:extLst>
              <a:ext uri="{FF2B5EF4-FFF2-40B4-BE49-F238E27FC236}">
                <a16:creationId xmlns="" xmlns:a16="http://schemas.microsoft.com/office/drawing/2014/main" id="{29A5C4D2-3582-429F-B121-9B0207473141}"/>
              </a:ext>
            </a:extLst>
          </p:cNvPr>
          <p:cNvSpPr txBox="1"/>
          <p:nvPr>
            <p:custDataLst>
              <p:tags r:id="rId73"/>
            </p:custDataLst>
          </p:nvPr>
        </p:nvSpPr>
        <p:spPr>
          <a:xfrm>
            <a:off x="7533338" y="5040948"/>
            <a:ext cx="5334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1 month</a:t>
            </a:r>
          </a:p>
        </p:txBody>
      </p:sp>
      <p:sp>
        <p:nvSpPr>
          <p:cNvPr id="77" name="OTLSHAPE_T_2552da6405bf47d1823f85bb6390d5c2_JoinedDate">
            <a:extLst>
              <a:ext uri="{FF2B5EF4-FFF2-40B4-BE49-F238E27FC236}">
                <a16:creationId xmlns="" xmlns:a16="http://schemas.microsoft.com/office/drawing/2014/main" id="{CC8302A4-1CC4-450F-8B92-BE0360ACC2BE}"/>
              </a:ext>
            </a:extLst>
          </p:cNvPr>
          <p:cNvSpPr txBox="1"/>
          <p:nvPr>
            <p:custDataLst>
              <p:tags r:id="rId74"/>
            </p:custDataLst>
          </p:nvPr>
        </p:nvSpPr>
        <p:spPr>
          <a:xfrm>
            <a:off x="8264384" y="5056463"/>
            <a:ext cx="825500" cy="155025"/>
          </a:xfrm>
          <a:prstGeom prst="rect">
            <a:avLst/>
          </a:prstGeom>
          <a:noFill/>
        </p:spPr>
        <p:txBody>
          <a:bodyPr vert="horz" wrap="square" lIns="0" tIns="0" rIns="0" bIns="0" rtlCol="0" anchor="ctr" anchorCtr="0">
            <a:spAutoFit/>
          </a:bodyPr>
          <a:lstStyle/>
          <a:p>
            <a:r>
              <a:rPr lang="en-US" sz="1000" spc="-4" dirty="0">
                <a:solidFill>
                  <a:schemeClr val="dk2"/>
                </a:solidFill>
                <a:latin typeface="Calibri" panose="020F0502020204030204" pitchFamily="34" charset="0"/>
              </a:rPr>
              <a:t>Apr 15 - May 14</a:t>
            </a:r>
          </a:p>
        </p:txBody>
      </p:sp>
      <p:sp>
        <p:nvSpPr>
          <p:cNvPr id="78" name="OTLSHAPE_T_2552da6405bf47d1823f85bb6390d5c2_Title">
            <a:extLst>
              <a:ext uri="{FF2B5EF4-FFF2-40B4-BE49-F238E27FC236}">
                <a16:creationId xmlns="" xmlns:a16="http://schemas.microsoft.com/office/drawing/2014/main" id="{D0C162A6-652C-42A0-ADE3-31AC73326F2A}"/>
              </a:ext>
            </a:extLst>
          </p:cNvPr>
          <p:cNvSpPr txBox="1"/>
          <p:nvPr>
            <p:custDataLst>
              <p:tags r:id="rId75"/>
            </p:custDataLst>
          </p:nvPr>
        </p:nvSpPr>
        <p:spPr>
          <a:xfrm>
            <a:off x="6537370" y="5040948"/>
            <a:ext cx="800100" cy="186055"/>
          </a:xfrm>
          <a:prstGeom prst="rect">
            <a:avLst/>
          </a:prstGeom>
          <a:noFill/>
        </p:spPr>
        <p:txBody>
          <a:bodyPr vert="horz" wrap="square" lIns="0" tIns="0" rIns="0" bIns="0" rtlCol="0" anchor="ctr" anchorCtr="0">
            <a:spAutoFit/>
          </a:bodyPr>
          <a:lstStyle/>
          <a:p>
            <a:pPr algn="r"/>
            <a:r>
              <a:rPr lang="en-US" sz="1200" b="1" i="1" spc="-10" dirty="0">
                <a:solidFill>
                  <a:schemeClr val="dk1"/>
                </a:solidFill>
                <a:latin typeface="Calibri" panose="020F0502020204030204" pitchFamily="34" charset="0"/>
              </a:rPr>
              <a:t>Corona virus</a:t>
            </a:r>
          </a:p>
        </p:txBody>
      </p:sp>
      <p:sp>
        <p:nvSpPr>
          <p:cNvPr id="79" name="OTLSHAPE_T_5e3fdadbb3ab4014801fa9752e629225_Duration">
            <a:extLst>
              <a:ext uri="{FF2B5EF4-FFF2-40B4-BE49-F238E27FC236}">
                <a16:creationId xmlns="" xmlns:a16="http://schemas.microsoft.com/office/drawing/2014/main" id="{ECE97896-03EA-4679-BEE9-6BF266FA59B7}"/>
              </a:ext>
            </a:extLst>
          </p:cNvPr>
          <p:cNvSpPr txBox="1"/>
          <p:nvPr>
            <p:custDataLst>
              <p:tags r:id="rId76"/>
            </p:custDataLst>
          </p:nvPr>
        </p:nvSpPr>
        <p:spPr>
          <a:xfrm>
            <a:off x="8381077" y="5447348"/>
            <a:ext cx="5334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1 month</a:t>
            </a:r>
          </a:p>
        </p:txBody>
      </p:sp>
      <p:sp>
        <p:nvSpPr>
          <p:cNvPr id="80" name="OTLSHAPE_T_5e3fdadbb3ab4014801fa9752e629225_JoinedDate">
            <a:extLst>
              <a:ext uri="{FF2B5EF4-FFF2-40B4-BE49-F238E27FC236}">
                <a16:creationId xmlns="" xmlns:a16="http://schemas.microsoft.com/office/drawing/2014/main" id="{FFD2A087-B6B3-4348-A289-C1F70716E1BA}"/>
              </a:ext>
            </a:extLst>
          </p:cNvPr>
          <p:cNvSpPr txBox="1"/>
          <p:nvPr>
            <p:custDataLst>
              <p:tags r:id="rId77"/>
            </p:custDataLst>
          </p:nvPr>
        </p:nvSpPr>
        <p:spPr>
          <a:xfrm>
            <a:off x="9126020" y="5462863"/>
            <a:ext cx="812800" cy="155025"/>
          </a:xfrm>
          <a:prstGeom prst="rect">
            <a:avLst/>
          </a:prstGeom>
          <a:noFill/>
        </p:spPr>
        <p:txBody>
          <a:bodyPr vert="horz" wrap="square" lIns="0" tIns="0" rIns="0" bIns="0" rtlCol="0" anchor="ctr" anchorCtr="0">
            <a:spAutoFit/>
          </a:bodyPr>
          <a:lstStyle/>
          <a:p>
            <a:r>
              <a:rPr lang="en-US" sz="1000" spc="-4" dirty="0">
                <a:solidFill>
                  <a:schemeClr val="dk2"/>
                </a:solidFill>
                <a:latin typeface="Calibri" panose="020F0502020204030204" pitchFamily="34" charset="0"/>
              </a:rPr>
              <a:t>May 15 - Jun 14</a:t>
            </a:r>
          </a:p>
        </p:txBody>
      </p:sp>
      <p:sp>
        <p:nvSpPr>
          <p:cNvPr id="81" name="OTLSHAPE_T_5e3fdadbb3ab4014801fa9752e629225_Title">
            <a:extLst>
              <a:ext uri="{FF2B5EF4-FFF2-40B4-BE49-F238E27FC236}">
                <a16:creationId xmlns="" xmlns:a16="http://schemas.microsoft.com/office/drawing/2014/main" id="{E607C728-953A-4A43-A4D3-AA6BA658712D}"/>
              </a:ext>
            </a:extLst>
          </p:cNvPr>
          <p:cNvSpPr txBox="1"/>
          <p:nvPr>
            <p:custDataLst>
              <p:tags r:id="rId78"/>
            </p:custDataLst>
          </p:nvPr>
        </p:nvSpPr>
        <p:spPr>
          <a:xfrm>
            <a:off x="7371847" y="5447348"/>
            <a:ext cx="800100" cy="186055"/>
          </a:xfrm>
          <a:prstGeom prst="rect">
            <a:avLst/>
          </a:prstGeom>
          <a:noFill/>
        </p:spPr>
        <p:txBody>
          <a:bodyPr vert="horz" wrap="square" lIns="0" tIns="0" rIns="0" bIns="0" rtlCol="0" anchor="ctr" anchorCtr="0">
            <a:spAutoFit/>
          </a:bodyPr>
          <a:lstStyle/>
          <a:p>
            <a:pPr algn="r"/>
            <a:r>
              <a:rPr lang="en-US" sz="1200" b="1" i="1" spc="-14" dirty="0">
                <a:solidFill>
                  <a:schemeClr val="dk1"/>
                </a:solidFill>
                <a:latin typeface="Calibri" panose="020F0502020204030204" pitchFamily="34" charset="0"/>
              </a:rPr>
              <a:t>Pose Control</a:t>
            </a:r>
          </a:p>
        </p:txBody>
      </p:sp>
      <p:sp>
        <p:nvSpPr>
          <p:cNvPr id="82" name="OTLSHAPE_T_dd1b47b39fbe4bb3aabdef3c1e417603_Duration">
            <a:extLst>
              <a:ext uri="{FF2B5EF4-FFF2-40B4-BE49-F238E27FC236}">
                <a16:creationId xmlns="" xmlns:a16="http://schemas.microsoft.com/office/drawing/2014/main" id="{7E2C1F01-4A8E-4A41-A451-EF1F8E36D4A4}"/>
              </a:ext>
            </a:extLst>
          </p:cNvPr>
          <p:cNvSpPr txBox="1"/>
          <p:nvPr>
            <p:custDataLst>
              <p:tags r:id="rId79"/>
            </p:custDataLst>
          </p:nvPr>
        </p:nvSpPr>
        <p:spPr>
          <a:xfrm>
            <a:off x="9228816" y="5853748"/>
            <a:ext cx="5334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1 month</a:t>
            </a:r>
          </a:p>
        </p:txBody>
      </p:sp>
      <p:sp>
        <p:nvSpPr>
          <p:cNvPr id="83" name="OTLSHAPE_T_dd1b47b39fbe4bb3aabdef3c1e417603_JoinedDate">
            <a:extLst>
              <a:ext uri="{FF2B5EF4-FFF2-40B4-BE49-F238E27FC236}">
                <a16:creationId xmlns="" xmlns:a16="http://schemas.microsoft.com/office/drawing/2014/main" id="{5D4E2FF8-4FF8-4C01-A44A-06A928F4BD05}"/>
              </a:ext>
            </a:extLst>
          </p:cNvPr>
          <p:cNvSpPr txBox="1"/>
          <p:nvPr>
            <p:custDataLst>
              <p:tags r:id="rId80"/>
            </p:custDataLst>
          </p:nvPr>
        </p:nvSpPr>
        <p:spPr>
          <a:xfrm>
            <a:off x="9959862" y="5869263"/>
            <a:ext cx="723900" cy="155025"/>
          </a:xfrm>
          <a:prstGeom prst="rect">
            <a:avLst/>
          </a:prstGeom>
          <a:noFill/>
        </p:spPr>
        <p:txBody>
          <a:bodyPr vert="horz" wrap="square" lIns="0" tIns="0" rIns="0" bIns="0" rtlCol="0" anchor="ctr" anchorCtr="0">
            <a:spAutoFit/>
          </a:bodyPr>
          <a:lstStyle/>
          <a:p>
            <a:r>
              <a:rPr lang="en-US" sz="1000" spc="-4" dirty="0">
                <a:solidFill>
                  <a:schemeClr val="dk2"/>
                </a:solidFill>
                <a:latin typeface="Calibri" panose="020F0502020204030204" pitchFamily="34" charset="0"/>
              </a:rPr>
              <a:t>Jun 15 - Jul 14</a:t>
            </a:r>
          </a:p>
        </p:txBody>
      </p:sp>
      <p:sp>
        <p:nvSpPr>
          <p:cNvPr id="84" name="OTLSHAPE_T_dd1b47b39fbe4bb3aabdef3c1e417603_Title">
            <a:extLst>
              <a:ext uri="{FF2B5EF4-FFF2-40B4-BE49-F238E27FC236}">
                <a16:creationId xmlns="" xmlns:a16="http://schemas.microsoft.com/office/drawing/2014/main" id="{BDFA5012-7DD1-4A96-8C0C-0394373D9982}"/>
              </a:ext>
            </a:extLst>
          </p:cNvPr>
          <p:cNvSpPr txBox="1"/>
          <p:nvPr>
            <p:custDataLst>
              <p:tags r:id="rId81"/>
            </p:custDataLst>
          </p:nvPr>
        </p:nvSpPr>
        <p:spPr>
          <a:xfrm>
            <a:off x="7454889" y="5853748"/>
            <a:ext cx="1574800" cy="186055"/>
          </a:xfrm>
          <a:prstGeom prst="rect">
            <a:avLst/>
          </a:prstGeom>
          <a:noFill/>
        </p:spPr>
        <p:txBody>
          <a:bodyPr vert="horz" wrap="square" lIns="0" tIns="0" rIns="0" bIns="0" rtlCol="0" anchor="ctr" anchorCtr="0">
            <a:spAutoFit/>
          </a:bodyPr>
          <a:lstStyle/>
          <a:p>
            <a:pPr algn="r"/>
            <a:r>
              <a:rPr lang="en-US" sz="1200" b="1" i="1" spc="-6" dirty="0">
                <a:solidFill>
                  <a:schemeClr val="dk1"/>
                </a:solidFill>
                <a:latin typeface="Calibri" panose="020F0502020204030204" pitchFamily="34" charset="0"/>
              </a:rPr>
              <a:t>Facial Expression Control</a:t>
            </a:r>
          </a:p>
        </p:txBody>
      </p:sp>
      <p:sp>
        <p:nvSpPr>
          <p:cNvPr id="85" name="OTLSHAPE_T_62bc7b67a05147b9babfc28dc9eba3a9_Duration">
            <a:extLst>
              <a:ext uri="{FF2B5EF4-FFF2-40B4-BE49-F238E27FC236}">
                <a16:creationId xmlns="" xmlns:a16="http://schemas.microsoft.com/office/drawing/2014/main" id="{55BC238C-C44F-48FC-967F-A72094D7B62D}"/>
              </a:ext>
            </a:extLst>
          </p:cNvPr>
          <p:cNvSpPr txBox="1"/>
          <p:nvPr>
            <p:custDataLst>
              <p:tags r:id="rId82"/>
            </p:custDataLst>
          </p:nvPr>
        </p:nvSpPr>
        <p:spPr>
          <a:xfrm>
            <a:off x="10076555" y="6260148"/>
            <a:ext cx="533400" cy="186055"/>
          </a:xfrm>
          <a:prstGeom prst="rect">
            <a:avLst/>
          </a:prstGeom>
          <a:noFill/>
        </p:spPr>
        <p:txBody>
          <a:bodyPr vert="horz" wrap="square" lIns="0" tIns="0" rIns="0" bIns="0" rtlCol="0" anchor="ctr" anchorCtr="0">
            <a:spAutoFit/>
          </a:bodyPr>
          <a:lstStyle/>
          <a:p>
            <a:pPr algn="ctr"/>
            <a:r>
              <a:rPr lang="en-US" sz="1200" b="1" i="1" spc="-18" dirty="0">
                <a:solidFill>
                  <a:srgbClr val="0072BC"/>
                </a:solidFill>
                <a:latin typeface="Calibri" panose="020F0502020204030204" pitchFamily="34" charset="0"/>
              </a:rPr>
              <a:t>1 month</a:t>
            </a:r>
          </a:p>
        </p:txBody>
      </p:sp>
      <p:sp>
        <p:nvSpPr>
          <p:cNvPr id="86" name="OTLSHAPE_T_62bc7b67a05147b9babfc28dc9eba3a9_JoinedDate">
            <a:extLst>
              <a:ext uri="{FF2B5EF4-FFF2-40B4-BE49-F238E27FC236}">
                <a16:creationId xmlns="" xmlns:a16="http://schemas.microsoft.com/office/drawing/2014/main" id="{B9A4CCB4-FC5E-4BFA-81E5-AE556D4CD67E}"/>
              </a:ext>
            </a:extLst>
          </p:cNvPr>
          <p:cNvSpPr txBox="1"/>
          <p:nvPr>
            <p:custDataLst>
              <p:tags r:id="rId83"/>
            </p:custDataLst>
          </p:nvPr>
        </p:nvSpPr>
        <p:spPr>
          <a:xfrm>
            <a:off x="10821498" y="6275663"/>
            <a:ext cx="749300" cy="155025"/>
          </a:xfrm>
          <a:prstGeom prst="rect">
            <a:avLst/>
          </a:prstGeom>
          <a:noFill/>
        </p:spPr>
        <p:txBody>
          <a:bodyPr vert="horz" wrap="square" lIns="0" tIns="0" rIns="0" bIns="0" rtlCol="0" anchor="ctr" anchorCtr="0">
            <a:spAutoFit/>
          </a:bodyPr>
          <a:lstStyle/>
          <a:p>
            <a:r>
              <a:rPr lang="en-US" sz="1000" spc="-4" dirty="0">
                <a:solidFill>
                  <a:schemeClr val="dk2"/>
                </a:solidFill>
                <a:latin typeface="Calibri" panose="020F0502020204030204" pitchFamily="34" charset="0"/>
              </a:rPr>
              <a:t>Jul 15 - Aug 14</a:t>
            </a:r>
          </a:p>
        </p:txBody>
      </p:sp>
      <p:sp>
        <p:nvSpPr>
          <p:cNvPr id="87" name="OTLSHAPE_T_62bc7b67a05147b9babfc28dc9eba3a9_Title">
            <a:extLst>
              <a:ext uri="{FF2B5EF4-FFF2-40B4-BE49-F238E27FC236}">
                <a16:creationId xmlns="" xmlns:a16="http://schemas.microsoft.com/office/drawing/2014/main" id="{068C1B1E-6471-4D04-B652-1DF774B2FB72}"/>
              </a:ext>
            </a:extLst>
          </p:cNvPr>
          <p:cNvSpPr txBox="1"/>
          <p:nvPr>
            <p:custDataLst>
              <p:tags r:id="rId84"/>
            </p:custDataLst>
          </p:nvPr>
        </p:nvSpPr>
        <p:spPr>
          <a:xfrm>
            <a:off x="8390669" y="6260148"/>
            <a:ext cx="1473200" cy="186055"/>
          </a:xfrm>
          <a:prstGeom prst="rect">
            <a:avLst/>
          </a:prstGeom>
          <a:noFill/>
        </p:spPr>
        <p:txBody>
          <a:bodyPr vert="horz" wrap="square" lIns="0" tIns="0" rIns="0" bIns="0" rtlCol="0" anchor="ctr" anchorCtr="0">
            <a:spAutoFit/>
          </a:bodyPr>
          <a:lstStyle/>
          <a:p>
            <a:pPr algn="r"/>
            <a:r>
              <a:rPr lang="en-US" sz="1200" b="1" i="1" dirty="0">
                <a:solidFill>
                  <a:schemeClr val="dk1"/>
                </a:solidFill>
                <a:latin typeface="Calibri" panose="020F0502020204030204" pitchFamily="34" charset="0"/>
              </a:rPr>
              <a:t>Testing and Integration</a:t>
            </a:r>
          </a:p>
        </p:txBody>
      </p:sp>
    </p:spTree>
    <p:extLst>
      <p:ext uri="{BB962C8B-B14F-4D97-AF65-F5344CB8AC3E}">
        <p14:creationId xmlns:p14="http://schemas.microsoft.com/office/powerpoint/2010/main" val="7726757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 xmlns:a16="http://schemas.microsoft.com/office/drawing/2014/main" id="{1787C549-66DE-4718-9D45-8165992511E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 xmlns:a16="http://schemas.microsoft.com/office/drawing/2014/main" id="{3CD1EA40-7116-4FCB-9369-70F29FAA91E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0"/>
            <a:ext cx="6592824" cy="32339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A98F6D58-1A39-41ED-99F7-0CE9F03BD344}"/>
              </a:ext>
            </a:extLst>
          </p:cNvPr>
          <p:cNvSpPr>
            <a:spLocks noGrp="1"/>
          </p:cNvSpPr>
          <p:nvPr>
            <p:ph type="title"/>
          </p:nvPr>
        </p:nvSpPr>
        <p:spPr>
          <a:xfrm>
            <a:off x="1166648" y="655591"/>
            <a:ext cx="4929352" cy="2315616"/>
          </a:xfrm>
        </p:spPr>
        <p:txBody>
          <a:bodyPr>
            <a:normAutofit/>
          </a:bodyPr>
          <a:lstStyle/>
          <a:p>
            <a:r>
              <a:rPr lang="en-US" sz="4600" dirty="0">
                <a:latin typeface="Franklin Gothic Book" panose="020B0503020102020204" pitchFamily="34" charset="0"/>
                <a:cs typeface="Segoe UI" panose="020B0502040204020203" pitchFamily="34" charset="0"/>
              </a:rPr>
              <a:t>Introduction</a:t>
            </a:r>
          </a:p>
        </p:txBody>
      </p:sp>
      <p:sp>
        <p:nvSpPr>
          <p:cNvPr id="17" name="Rectangle 16">
            <a:extLst>
              <a:ext uri="{FF2B5EF4-FFF2-40B4-BE49-F238E27FC236}">
                <a16:creationId xmlns="" xmlns:a16="http://schemas.microsoft.com/office/drawing/2014/main" id="{BF647E38-F93D-4661-8D77-CE13EEB65B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 xmlns:a16="http://schemas.microsoft.com/office/drawing/2014/main" id="{BAB21C4D-C8DB-45E4-8B45-1A73A1886252}"/>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88720" y="73152"/>
            <a:ext cx="1178966" cy="232963"/>
            <a:chOff x="7763256" y="73152"/>
            <a:chExt cx="1178966" cy="232963"/>
          </a:xfrm>
        </p:grpSpPr>
        <p:sp>
          <p:nvSpPr>
            <p:cNvPr id="10" name="Rectangle 64">
              <a:extLst>
                <a:ext uri="{FF2B5EF4-FFF2-40B4-BE49-F238E27FC236}">
                  <a16:creationId xmlns="" xmlns:a16="http://schemas.microsoft.com/office/drawing/2014/main" id="{408C67FF-5706-4C08-9DF4-D3E2EF7F61C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66">
              <a:extLst>
                <a:ext uri="{FF2B5EF4-FFF2-40B4-BE49-F238E27FC236}">
                  <a16:creationId xmlns="" xmlns:a16="http://schemas.microsoft.com/office/drawing/2014/main" id="{90AE6FAF-1DDD-40E6-8128-2B5DD146491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64">
              <a:extLst>
                <a:ext uri="{FF2B5EF4-FFF2-40B4-BE49-F238E27FC236}">
                  <a16:creationId xmlns="" xmlns:a16="http://schemas.microsoft.com/office/drawing/2014/main" id="{3E186F0A-23FB-4FB4-8C95-4C6A6F483B2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66">
              <a:extLst>
                <a:ext uri="{FF2B5EF4-FFF2-40B4-BE49-F238E27FC236}">
                  <a16:creationId xmlns="" xmlns:a16="http://schemas.microsoft.com/office/drawing/2014/main" id="{D183081B-2F31-48CC-A297-BA0C06A744C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64">
              <a:extLst>
                <a:ext uri="{FF2B5EF4-FFF2-40B4-BE49-F238E27FC236}">
                  <a16:creationId xmlns="" xmlns:a16="http://schemas.microsoft.com/office/drawing/2014/main" id="{BC6A5254-D4C3-478C-B4E0-73D3642DBE2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66">
              <a:extLst>
                <a:ext uri="{FF2B5EF4-FFF2-40B4-BE49-F238E27FC236}">
                  <a16:creationId xmlns="" xmlns:a16="http://schemas.microsoft.com/office/drawing/2014/main" id="{41974FE2-7080-4C99-A4E6-3E15D4B2857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64">
              <a:extLst>
                <a:ext uri="{FF2B5EF4-FFF2-40B4-BE49-F238E27FC236}">
                  <a16:creationId xmlns="" xmlns:a16="http://schemas.microsoft.com/office/drawing/2014/main" id="{7C843590-9C15-4DFA-9178-8A943EF6224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66">
              <a:extLst>
                <a:ext uri="{FF2B5EF4-FFF2-40B4-BE49-F238E27FC236}">
                  <a16:creationId xmlns="" xmlns:a16="http://schemas.microsoft.com/office/drawing/2014/main" id="{3506696A-3D1F-450D-96A0-B59B7BBE3C4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64">
              <a:extLst>
                <a:ext uri="{FF2B5EF4-FFF2-40B4-BE49-F238E27FC236}">
                  <a16:creationId xmlns="" xmlns:a16="http://schemas.microsoft.com/office/drawing/2014/main" id="{6D2546D9-69E1-4D75-8E64-88620781327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66">
              <a:extLst>
                <a:ext uri="{FF2B5EF4-FFF2-40B4-BE49-F238E27FC236}">
                  <a16:creationId xmlns="" xmlns:a16="http://schemas.microsoft.com/office/drawing/2014/main" id="{865383D5-D060-4DBD-82E9-14902BD82B4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64">
              <a:extLst>
                <a:ext uri="{FF2B5EF4-FFF2-40B4-BE49-F238E27FC236}">
                  <a16:creationId xmlns="" xmlns:a16="http://schemas.microsoft.com/office/drawing/2014/main" id="{70242239-3409-460D-BA74-ADF2AFD4EED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66">
              <a:extLst>
                <a:ext uri="{FF2B5EF4-FFF2-40B4-BE49-F238E27FC236}">
                  <a16:creationId xmlns="" xmlns:a16="http://schemas.microsoft.com/office/drawing/2014/main" id="{4F02255D-DBCA-4E02-8376-8A374688DE3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64">
              <a:extLst>
                <a:ext uri="{FF2B5EF4-FFF2-40B4-BE49-F238E27FC236}">
                  <a16:creationId xmlns="" xmlns:a16="http://schemas.microsoft.com/office/drawing/2014/main" id="{343BABB3-0280-4F53-A4A9-54ED96AB294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66">
              <a:extLst>
                <a:ext uri="{FF2B5EF4-FFF2-40B4-BE49-F238E27FC236}">
                  <a16:creationId xmlns="" xmlns:a16="http://schemas.microsoft.com/office/drawing/2014/main" id="{2824031E-D05D-4B6C-A900-28D70C73748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64">
              <a:extLst>
                <a:ext uri="{FF2B5EF4-FFF2-40B4-BE49-F238E27FC236}">
                  <a16:creationId xmlns="" xmlns:a16="http://schemas.microsoft.com/office/drawing/2014/main" id="{96B0A62E-B7B0-475C-B1FF-989CDB45E37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66">
              <a:extLst>
                <a:ext uri="{FF2B5EF4-FFF2-40B4-BE49-F238E27FC236}">
                  <a16:creationId xmlns="" xmlns:a16="http://schemas.microsoft.com/office/drawing/2014/main" id="{D62DF221-DFF7-4614-8983-8B7C4703435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64">
              <a:extLst>
                <a:ext uri="{FF2B5EF4-FFF2-40B4-BE49-F238E27FC236}">
                  <a16:creationId xmlns="" xmlns:a16="http://schemas.microsoft.com/office/drawing/2014/main" id="{4E544155-BC32-4013-9135-149E30150CB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66">
              <a:extLst>
                <a:ext uri="{FF2B5EF4-FFF2-40B4-BE49-F238E27FC236}">
                  <a16:creationId xmlns="" xmlns:a16="http://schemas.microsoft.com/office/drawing/2014/main" id="{1DD4153E-E8EE-4D47-8FF6-926EBB23FE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64">
              <a:extLst>
                <a:ext uri="{FF2B5EF4-FFF2-40B4-BE49-F238E27FC236}">
                  <a16:creationId xmlns="" xmlns:a16="http://schemas.microsoft.com/office/drawing/2014/main" id="{6834F1B0-119E-4A62-A22F-79C5AEEE3CA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66">
              <a:extLst>
                <a:ext uri="{FF2B5EF4-FFF2-40B4-BE49-F238E27FC236}">
                  <a16:creationId xmlns="" xmlns:a16="http://schemas.microsoft.com/office/drawing/2014/main" id="{04C90783-5CC9-4855-A633-D3D3B900D0B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Picture 5" descr="A close up of a person with a beard looking at the camera&#10;&#10;Description automatically generated">
            <a:extLst>
              <a:ext uri="{FF2B5EF4-FFF2-40B4-BE49-F238E27FC236}">
                <a16:creationId xmlns="" xmlns:a16="http://schemas.microsoft.com/office/drawing/2014/main" id="{FD05484A-9ADE-4726-9B79-2D7FC869E2C7}"/>
              </a:ext>
            </a:extLst>
          </p:cNvPr>
          <p:cNvPicPr>
            <a:picLocks noChangeAspect="1"/>
          </p:cNvPicPr>
          <p:nvPr/>
        </p:nvPicPr>
        <p:blipFill rotWithShape="1">
          <a:blip r:embed="rId3">
            <a:extLst>
              <a:ext uri="{28A0092B-C50C-407E-A947-70E740481C1C}">
                <a14:useLocalDpi xmlns:a14="http://schemas.microsoft.com/office/drawing/2010/main" val="0"/>
              </a:ext>
            </a:extLst>
          </a:blip>
          <a:srcRect r="16455" b="-1"/>
          <a:stretch/>
        </p:blipFill>
        <p:spPr>
          <a:xfrm>
            <a:off x="596880" y="3233985"/>
            <a:ext cx="5766975" cy="3624015"/>
          </a:xfrm>
          <a:prstGeom prst="rect">
            <a:avLst/>
          </a:prstGeom>
        </p:spPr>
      </p:pic>
      <p:sp>
        <p:nvSpPr>
          <p:cNvPr id="41" name="Rectangle 40">
            <a:extLst>
              <a:ext uri="{FF2B5EF4-FFF2-40B4-BE49-F238E27FC236}">
                <a16:creationId xmlns="" xmlns:a16="http://schemas.microsoft.com/office/drawing/2014/main" id="{D6C80E47-971C-437F-B030-191115B01D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3233984"/>
            <a:ext cx="606971"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 xmlns:a16="http://schemas.microsoft.com/office/drawing/2014/main" id="{3BF933A4-33C5-4102-BBB0-9B15EFF2F292}"/>
              </a:ext>
            </a:extLst>
          </p:cNvPr>
          <p:cNvSpPr>
            <a:spLocks noGrp="1"/>
          </p:cNvSpPr>
          <p:nvPr>
            <p:ph idx="1"/>
          </p:nvPr>
        </p:nvSpPr>
        <p:spPr>
          <a:xfrm>
            <a:off x="7169101" y="521207"/>
            <a:ext cx="4496426" cy="5957789"/>
          </a:xfrm>
        </p:spPr>
        <p:txBody>
          <a:bodyPr vert="horz" lIns="91440" tIns="45720" rIns="91440" bIns="45720" rtlCol="0" anchor="ctr">
            <a:normAutofit/>
          </a:bodyPr>
          <a:lstStyle/>
          <a:p>
            <a:pPr marL="0" indent="0">
              <a:buNone/>
            </a:pPr>
            <a:endParaRPr lang="en-US" sz="2000" dirty="0">
              <a:latin typeface="Times New Roman" panose="02020603050405020304" pitchFamily="18" charset="0"/>
            </a:endParaRPr>
          </a:p>
          <a:p>
            <a:r>
              <a:rPr lang="en-US" sz="2000" dirty="0">
                <a:latin typeface="Times New Roman" panose="02020603050405020304" pitchFamily="18" charset="0"/>
              </a:rPr>
              <a:t>As computer vision engineers and researchers we have been trying to understand the human face since the very early days. Motion Capturing of the face performance is tracking the face motions in real time.</a:t>
            </a:r>
          </a:p>
          <a:p>
            <a:pPr marL="0" indent="0">
              <a:buNone/>
            </a:pPr>
            <a:endParaRPr lang="en-US" sz="2000" dirty="0">
              <a:latin typeface="Times New Roman" panose="02020603050405020304" pitchFamily="18" charset="0"/>
            </a:endParaRPr>
          </a:p>
          <a:p>
            <a:r>
              <a:rPr lang="en-US" sz="2000" dirty="0">
                <a:latin typeface="Times New Roman" panose="02020603050405020304" pitchFamily="18" charset="0"/>
              </a:rPr>
              <a:t>Motion Capture can be helpful to the area of computer graphics. We can apply lots of applications from this idea as the face can describe the emotions of a character, convey their state of mind and hint at their future actions. So, we can apply this approach to video games and video animations to make it more realistic. We think This research can be helpful to make analysis of a character show its emotions. </a:t>
            </a:r>
            <a:endParaRPr lang="en-US" sz="2000" dirty="0">
              <a:latin typeface="Franklin Gothic Book" panose="020B0503020102020204" pitchFamily="34" charset="0"/>
            </a:endParaRPr>
          </a:p>
          <a:p>
            <a:pPr marL="0" indent="0">
              <a:buNone/>
            </a:pPr>
            <a:endParaRPr lang="en-US" sz="2000" dirty="0">
              <a:latin typeface="Franklin Gothic Book" panose="020B0503020102020204" pitchFamily="34" charset="0"/>
            </a:endParaRPr>
          </a:p>
        </p:txBody>
      </p:sp>
    </p:spTree>
    <p:extLst>
      <p:ext uri="{BB962C8B-B14F-4D97-AF65-F5344CB8AC3E}">
        <p14:creationId xmlns:p14="http://schemas.microsoft.com/office/powerpoint/2010/main" val="21769468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DE5079-B185-4DE0-AF2C-AE4B7709FBC3}"/>
              </a:ext>
            </a:extLst>
          </p:cNvPr>
          <p:cNvSpPr>
            <a:spLocks noGrp="1"/>
          </p:cNvSpPr>
          <p:nvPr>
            <p:ph type="title"/>
          </p:nvPr>
        </p:nvSpPr>
        <p:spPr>
          <a:xfrm>
            <a:off x="2821577" y="0"/>
            <a:ext cx="6248985" cy="1123406"/>
          </a:xfrm>
        </p:spPr>
        <p:txBody>
          <a:bodyPr anchor="ctr">
            <a:normAutofit fontScale="90000"/>
          </a:bodyPr>
          <a:lstStyle/>
          <a:p>
            <a:pPr algn="ctr"/>
            <a:r>
              <a:rPr lang="en-US" dirty="0">
                <a:latin typeface="Franklin Gothic Book" panose="020B0503020102020204" pitchFamily="34" charset="0"/>
                <a:cs typeface="Segoe UI" panose="020B0502040204020203" pitchFamily="34" charset="0"/>
              </a:rPr>
              <a:t>Tools</a:t>
            </a:r>
            <a:br>
              <a:rPr lang="en-US" dirty="0">
                <a:latin typeface="Franklin Gothic Book" panose="020B0503020102020204" pitchFamily="34" charset="0"/>
                <a:cs typeface="Segoe UI" panose="020B0502040204020203" pitchFamily="34" charset="0"/>
              </a:rPr>
            </a:br>
            <a:endParaRPr lang="en-US" dirty="0">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9B4E0E8-07C8-4A23-99E2-20D6DFD6FA7A}"/>
              </a:ext>
            </a:extLst>
          </p:cNvPr>
          <p:cNvSpPr>
            <a:spLocks noGrp="1"/>
          </p:cNvSpPr>
          <p:nvPr>
            <p:ph idx="1"/>
          </p:nvPr>
        </p:nvSpPr>
        <p:spPr>
          <a:xfrm>
            <a:off x="195942" y="1361522"/>
            <a:ext cx="11808823" cy="4921712"/>
          </a:xfrm>
        </p:spPr>
        <p:txBody>
          <a:bodyPr vert="horz" lIns="91440" tIns="45720" rIns="91440" bIns="45720" rtlCol="0" anchor="t">
            <a:normAutofit/>
          </a:bodyPr>
          <a:lstStyle/>
          <a:p>
            <a:r>
              <a:rPr lang="en-US" sz="2000" dirty="0">
                <a:latin typeface="Segoe UI" panose="020B0502040204020203" pitchFamily="34" charset="0"/>
                <a:cs typeface="Segoe UI" panose="020B0502040204020203" pitchFamily="34" charset="0"/>
              </a:rPr>
              <a:t>Python libraries:</a:t>
            </a:r>
          </a:p>
          <a:p>
            <a:pPr marL="914400" lvl="1" indent="-457200">
              <a:buFont typeface="+mj-lt"/>
              <a:buAutoNum type="arabicPeriod"/>
            </a:pPr>
            <a:r>
              <a:rPr lang="en-US" sz="1600" dirty="0">
                <a:latin typeface="Segoe UI" panose="020B0502040204020203" pitchFamily="34" charset="0"/>
                <a:cs typeface="Segoe UI" panose="020B0502040204020203" pitchFamily="34" charset="0"/>
              </a:rPr>
              <a:t>Dlib</a:t>
            </a:r>
          </a:p>
          <a:p>
            <a:pPr marL="914400" lvl="1" indent="-457200">
              <a:buFont typeface="+mj-lt"/>
              <a:buAutoNum type="arabicPeriod"/>
            </a:pPr>
            <a:r>
              <a:rPr lang="en-US" sz="1600" dirty="0">
                <a:latin typeface="Segoe UI" panose="020B0502040204020203" pitchFamily="34" charset="0"/>
                <a:cs typeface="Segoe UI" panose="020B0502040204020203" pitchFamily="34" charset="0"/>
              </a:rPr>
              <a:t>OpenCV</a:t>
            </a:r>
          </a:p>
          <a:p>
            <a:r>
              <a:rPr lang="en-US" sz="2000" dirty="0">
                <a:latin typeface="Segoe UI" panose="020B0502040204020203" pitchFamily="34" charset="0"/>
                <a:cs typeface="Segoe UI" panose="020B0502040204020203" pitchFamily="34" charset="0"/>
              </a:rPr>
              <a:t>Unity C#</a:t>
            </a:r>
          </a:p>
          <a:p>
            <a:r>
              <a:rPr lang="en-US" sz="2000" dirty="0">
                <a:latin typeface="Segoe UI" panose="020B0502040204020203" pitchFamily="34" charset="0"/>
                <a:cs typeface="Segoe UI" panose="020B0502040204020203" pitchFamily="34" charset="0"/>
              </a:rPr>
              <a:t>3D-Model</a:t>
            </a:r>
          </a:p>
        </p:txBody>
      </p:sp>
      <p:pic>
        <p:nvPicPr>
          <p:cNvPr id="8" name="Content Placeholder 4">
            <a:extLst>
              <a:ext uri="{FF2B5EF4-FFF2-40B4-BE49-F238E27FC236}">
                <a16:creationId xmlns="" xmlns:a16="http://schemas.microsoft.com/office/drawing/2014/main" id="{17062073-5027-4AA3-AB16-4D2C8C505AFD}"/>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10527046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351314" y="81353"/>
            <a:ext cx="6265257" cy="734983"/>
          </a:xfrm>
        </p:spPr>
        <p:txBody>
          <a:bodyPr anchor="ctr">
            <a:normAutofit/>
          </a:bodyPr>
          <a:lstStyle/>
          <a:p>
            <a:pPr algn="ctr"/>
            <a:r>
              <a:rPr lang="en-US" dirty="0">
                <a:latin typeface="Franklin Gothic Book" panose="020B0503020102020204" pitchFamily="34" charset="0"/>
                <a:cs typeface="Segoe UI" panose="020B0502040204020203" pitchFamily="34" charset="0"/>
              </a:rPr>
              <a:t>References</a:t>
            </a: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181551" y="1459878"/>
            <a:ext cx="11379078" cy="5225328"/>
          </a:xfrm>
        </p:spPr>
        <p:txBody>
          <a:bodyPr vert="horz" lIns="91440" tIns="45720" rIns="91440" bIns="45720" rtlCol="0" anchor="t">
            <a:normAutofit/>
          </a:bodyPr>
          <a:lstStyle/>
          <a:p>
            <a:pPr marL="0" indent="0">
              <a:buNone/>
            </a:pPr>
            <a:r>
              <a:rPr lang="en-US" sz="1400" dirty="0">
                <a:effectLst/>
              </a:rPr>
              <a:t>[1]C. Cao, Y. Weng, S. Lin, and K. Zhou, “3D shape regression for real-time facial animation,” </a:t>
            </a:r>
            <a:r>
              <a:rPr lang="en-US" sz="1400" i="1" dirty="0">
                <a:effectLst/>
              </a:rPr>
              <a:t>ACM Trans. Graph.</a:t>
            </a:r>
            <a:r>
              <a:rPr lang="en-US" sz="1400" dirty="0">
                <a:effectLst/>
              </a:rPr>
              <a:t>, vol. 32, no. 4, 2013, </a:t>
            </a:r>
            <a:r>
              <a:rPr lang="en-US" sz="1400" dirty="0" err="1">
                <a:effectLst/>
              </a:rPr>
              <a:t>doi</a:t>
            </a:r>
            <a:r>
              <a:rPr lang="en-US" sz="1400" dirty="0">
                <a:effectLst/>
              </a:rPr>
              <a:t>: 10.1145/2461912.2462012.</a:t>
            </a:r>
          </a:p>
          <a:p>
            <a:pPr marL="0" indent="0">
              <a:buNone/>
            </a:pPr>
            <a:r>
              <a:rPr lang="en-US" sz="1400" dirty="0">
                <a:effectLst/>
              </a:rPr>
              <a:t>[</a:t>
            </a:r>
            <a:r>
              <a:rPr lang="en-US" sz="1400" dirty="0"/>
              <a:t>2</a:t>
            </a:r>
            <a:r>
              <a:rPr lang="en-US" sz="1400" dirty="0">
                <a:effectLst/>
              </a:rPr>
              <a:t>]“Head Pose Estimation using OpenCV and Dlib | Learn OpenCV.” https://www.learnopencv.com/head-pose-estimation-using-opencv-and-dlib/ (accessed Aug. 12, 2020).</a:t>
            </a:r>
          </a:p>
          <a:p>
            <a:pPr marL="0" indent="0">
              <a:buNone/>
            </a:pPr>
            <a:r>
              <a:rPr lang="en-US" sz="1400" dirty="0">
                <a:effectLst/>
              </a:rPr>
              <a:t>[</a:t>
            </a:r>
            <a:r>
              <a:rPr lang="en-US" sz="1400" dirty="0"/>
              <a:t>3</a:t>
            </a:r>
            <a:r>
              <a:rPr lang="en-US" sz="1400" dirty="0">
                <a:effectLst/>
              </a:rPr>
              <a:t>]“</a:t>
            </a:r>
            <a:r>
              <a:rPr lang="en-US" sz="1400" dirty="0" err="1">
                <a:effectLst/>
              </a:rPr>
              <a:t>Hellblade</a:t>
            </a:r>
            <a:r>
              <a:rPr lang="en-US" sz="1400" dirty="0">
                <a:effectLst/>
              </a:rPr>
              <a:t>: </a:t>
            </a:r>
            <a:r>
              <a:rPr lang="en-US" sz="1400" dirty="0" err="1">
                <a:effectLst/>
              </a:rPr>
              <a:t>Senua’s</a:t>
            </a:r>
            <a:r>
              <a:rPr lang="en-US" sz="1400" dirty="0">
                <a:effectLst/>
              </a:rPr>
              <a:t> Sacrifice, 2017 [game]. Directed by </a:t>
            </a:r>
            <a:r>
              <a:rPr lang="en-US" sz="1400" dirty="0" err="1">
                <a:effectLst/>
              </a:rPr>
              <a:t>Tameem</a:t>
            </a:r>
            <a:r>
              <a:rPr lang="en-US" sz="1400" dirty="0">
                <a:effectLst/>
              </a:rPr>
              <a:t> </a:t>
            </a:r>
            <a:r>
              <a:rPr lang="en-US" sz="1400" dirty="0" err="1">
                <a:effectLst/>
              </a:rPr>
              <a:t>Antoniades</a:t>
            </a:r>
            <a:r>
              <a:rPr lang="en-US" sz="1400" dirty="0">
                <a:effectLst/>
              </a:rPr>
              <a:t>. UK: Ninja Theory.”</a:t>
            </a:r>
          </a:p>
          <a:p>
            <a:pPr marL="0" indent="0">
              <a:buNone/>
            </a:pPr>
            <a:r>
              <a:rPr lang="en-US" sz="1400" dirty="0">
                <a:effectLst/>
              </a:rPr>
              <a:t>[</a:t>
            </a:r>
            <a:r>
              <a:rPr lang="en-US" sz="1400" dirty="0"/>
              <a:t>4</a:t>
            </a:r>
            <a:r>
              <a:rPr lang="en-US" sz="1400" dirty="0">
                <a:effectLst/>
              </a:rPr>
              <a:t>]X. Cao, Y. Wei, F. Wen, and J. Sun, “Face alignment by explicit shape regression,” </a:t>
            </a:r>
            <a:r>
              <a:rPr lang="en-US" sz="1400" i="1" dirty="0">
                <a:effectLst/>
              </a:rPr>
              <a:t>Int. J. </a:t>
            </a:r>
            <a:r>
              <a:rPr lang="en-US" sz="1400" i="1" dirty="0" err="1">
                <a:effectLst/>
              </a:rPr>
              <a:t>Comput</a:t>
            </a:r>
            <a:r>
              <a:rPr lang="en-US" sz="1400" i="1" dirty="0">
                <a:effectLst/>
              </a:rPr>
              <a:t>. Vis.</a:t>
            </a:r>
            <a:r>
              <a:rPr lang="en-US" sz="1400" dirty="0">
                <a:effectLst/>
              </a:rPr>
              <a:t>, vol. 107, no. 2, pp. 177–190, 2014, </a:t>
            </a:r>
            <a:r>
              <a:rPr lang="en-US" sz="1400" dirty="0" err="1">
                <a:effectLst/>
              </a:rPr>
              <a:t>doi</a:t>
            </a:r>
            <a:r>
              <a:rPr lang="en-US" sz="1400" dirty="0">
                <a:effectLst/>
              </a:rPr>
              <a:t>: 10.1007/s11263-013-0667-3.</a:t>
            </a:r>
          </a:p>
          <a:p>
            <a:pPr marL="0" indent="0">
              <a:buNone/>
            </a:pPr>
            <a:r>
              <a:rPr lang="en-US" sz="1400" dirty="0">
                <a:effectLst/>
              </a:rPr>
              <a:t>[</a:t>
            </a:r>
            <a:r>
              <a:rPr lang="en-US" sz="1400" dirty="0"/>
              <a:t>5</a:t>
            </a:r>
            <a:r>
              <a:rPr lang="en-US" sz="1400" dirty="0">
                <a:effectLst/>
              </a:rPr>
              <a:t>]C. Cao, D. Bradley, K. Zhou, and T. Beeler, “Real-time high-fidelity facial performance capture,” </a:t>
            </a:r>
            <a:r>
              <a:rPr lang="en-US" sz="1400" i="1" dirty="0">
                <a:effectLst/>
              </a:rPr>
              <a:t>ACM Trans. Graph.</a:t>
            </a:r>
            <a:r>
              <a:rPr lang="en-US" sz="1400" dirty="0">
                <a:effectLst/>
              </a:rPr>
              <a:t>, vol. 34, no. 4, 2015, </a:t>
            </a:r>
            <a:r>
              <a:rPr lang="en-US" sz="1400" dirty="0" err="1">
                <a:effectLst/>
              </a:rPr>
              <a:t>doi</a:t>
            </a:r>
            <a:r>
              <a:rPr lang="en-US" sz="1400" dirty="0">
                <a:effectLst/>
              </a:rPr>
              <a:t>: 10.1145/2766943.</a:t>
            </a:r>
          </a:p>
          <a:p>
            <a:pPr marL="0" indent="0">
              <a:buNone/>
            </a:pPr>
            <a:r>
              <a:rPr lang="en-US" sz="1400" dirty="0">
                <a:effectLst/>
              </a:rPr>
              <a:t>[</a:t>
            </a:r>
            <a:r>
              <a:rPr lang="en-US" sz="1400" dirty="0"/>
              <a:t>6</a:t>
            </a:r>
            <a:r>
              <a:rPr lang="en-US" sz="1400" dirty="0">
                <a:effectLst/>
              </a:rPr>
              <a:t>]T. Weise, S. </a:t>
            </a:r>
            <a:r>
              <a:rPr lang="en-US" sz="1400" dirty="0" err="1">
                <a:effectLst/>
              </a:rPr>
              <a:t>Bouaziz</a:t>
            </a:r>
            <a:r>
              <a:rPr lang="en-US" sz="1400" dirty="0">
                <a:effectLst/>
              </a:rPr>
              <a:t>, H. Li, and M. Pauly, “Realtime Performance-Based Facial Animation,” </a:t>
            </a:r>
            <a:r>
              <a:rPr lang="en-US" sz="1400" i="1" dirty="0">
                <a:effectLst/>
              </a:rPr>
              <a:t>ACM Trans. Graph.</a:t>
            </a:r>
            <a:r>
              <a:rPr lang="en-US" sz="1400" dirty="0">
                <a:effectLst/>
              </a:rPr>
              <a:t>, vol. 30, no. 4, pp. 1–10, 2011, </a:t>
            </a:r>
            <a:r>
              <a:rPr lang="en-US" sz="1400" dirty="0" err="1">
                <a:effectLst/>
              </a:rPr>
              <a:t>doi</a:t>
            </a:r>
            <a:r>
              <a:rPr lang="en-US" sz="1400" dirty="0">
                <a:effectLst/>
              </a:rPr>
              <a:t>: 10.1145/2010324.1964972.</a:t>
            </a:r>
          </a:p>
          <a:p>
            <a:pPr marL="0" indent="0">
              <a:buNone/>
            </a:pPr>
            <a:r>
              <a:rPr lang="en-US" sz="1400" dirty="0">
                <a:effectLst/>
              </a:rPr>
              <a:t>[</a:t>
            </a:r>
            <a:r>
              <a:rPr lang="en-US" sz="1400" dirty="0"/>
              <a:t>7</a:t>
            </a:r>
            <a:r>
              <a:rPr lang="en-US" sz="1400" dirty="0">
                <a:effectLst/>
              </a:rPr>
              <a:t>]C. Cao, H. Wu, Y. Weng, T. Shao, and K. Zhou, “Real-time facial animation with image-based dynamic avatars,” </a:t>
            </a:r>
            <a:r>
              <a:rPr lang="en-US" sz="1400" i="1" dirty="0">
                <a:effectLst/>
              </a:rPr>
              <a:t>ACM Trans. Graph.</a:t>
            </a:r>
            <a:r>
              <a:rPr lang="en-US" sz="1400" dirty="0">
                <a:effectLst/>
              </a:rPr>
              <a:t>, vol. 35, no. 4, 2016, </a:t>
            </a:r>
            <a:r>
              <a:rPr lang="en-US" sz="1400" dirty="0" err="1">
                <a:effectLst/>
              </a:rPr>
              <a:t>doi</a:t>
            </a:r>
            <a:r>
              <a:rPr lang="en-US" sz="1400" dirty="0">
                <a:effectLst/>
              </a:rPr>
              <a:t>: 10.1145/2897824.2925873.</a:t>
            </a:r>
          </a:p>
          <a:p>
            <a:pPr marL="0" indent="0">
              <a:buNone/>
            </a:pPr>
            <a:r>
              <a:rPr lang="en-US" sz="1400" dirty="0">
                <a:effectLst/>
              </a:rPr>
              <a:t>[</a:t>
            </a:r>
            <a:r>
              <a:rPr lang="en-US" sz="1400" dirty="0"/>
              <a:t>8</a:t>
            </a:r>
            <a:r>
              <a:rPr lang="en-US" sz="1400" dirty="0">
                <a:effectLst/>
              </a:rPr>
              <a:t>]“</a:t>
            </a:r>
            <a:r>
              <a:rPr lang="en-US" sz="1400" dirty="0" err="1">
                <a:effectLst/>
              </a:rPr>
              <a:t>Kizuna</a:t>
            </a:r>
            <a:r>
              <a:rPr lang="en-US" sz="1400" dirty="0">
                <a:effectLst/>
              </a:rPr>
              <a:t> AI official website.” https://kizunaai.com/ (accessed Aug. 16, 2020).</a:t>
            </a:r>
          </a:p>
          <a:p>
            <a:pPr marL="0" indent="0">
              <a:buNone/>
            </a:pPr>
            <a:r>
              <a:rPr lang="en-US" sz="1400" dirty="0">
                <a:effectLst/>
              </a:rPr>
              <a:t>[</a:t>
            </a:r>
            <a:r>
              <a:rPr lang="en-US" sz="1400" dirty="0"/>
              <a:t>9</a:t>
            </a:r>
            <a:r>
              <a:rPr lang="en-US" sz="1400" dirty="0">
                <a:effectLst/>
              </a:rPr>
              <a:t>]“Facial landmarks with dlib, OpenCV, and Python - </a:t>
            </a:r>
            <a:r>
              <a:rPr lang="en-US" sz="1400" dirty="0" err="1">
                <a:effectLst/>
              </a:rPr>
              <a:t>PyImageSearch</a:t>
            </a:r>
            <a:r>
              <a:rPr lang="en-US" sz="1400" dirty="0">
                <a:effectLst/>
              </a:rPr>
              <a:t>.” https://www.pyimagesearch.com/2017/04/03/facial-landmarks-dlib-opencv-python/ (accessed Aug. 16, 2020).</a:t>
            </a:r>
            <a:endParaRPr lang="en-US" sz="1400" dirty="0"/>
          </a:p>
          <a:p>
            <a:pPr marL="0" indent="0">
              <a:buNone/>
            </a:pPr>
            <a:endParaRPr lang="en-US" sz="1400" dirty="0">
              <a:effectLst/>
            </a:endParaRPr>
          </a:p>
        </p:txBody>
      </p:sp>
      <p:pic>
        <p:nvPicPr>
          <p:cNvPr id="9" name="Graphic 8">
            <a:extLst>
              <a:ext uri="{FF2B5EF4-FFF2-40B4-BE49-F238E27FC236}">
                <a16:creationId xmlns="" xmlns:a16="http://schemas.microsoft.com/office/drawing/2014/main" id="{35127EDA-5861-47AB-8729-620CFC7DAC07}"/>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3816597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 xmlns:a16="http://schemas.microsoft.com/office/drawing/2014/main" id="{43A31D32-8FDC-4460-8FFC-3D1953DFF9C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 xmlns:a16="http://schemas.microsoft.com/office/drawing/2014/main" id="{DADBD981-064C-4AB5-979F-6BEE06C5102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7" name="Graphic 66" descr="Smiling Face with No Fill">
            <a:extLst>
              <a:ext uri="{FF2B5EF4-FFF2-40B4-BE49-F238E27FC236}">
                <a16:creationId xmlns="" xmlns:a16="http://schemas.microsoft.com/office/drawing/2014/main" id="{7864EA95-598B-437B-B7B6-F0DD51C528E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1362457" y="1371495"/>
            <a:ext cx="4111200" cy="4111200"/>
          </a:xfrm>
          <a:prstGeom prst="rect">
            <a:avLst/>
          </a:prstGeom>
          <a:effectLst>
            <a:outerShdw blurRad="406400" dist="317500" dir="5400000" sx="89000" sy="89000" rotWithShape="0">
              <a:prstClr val="black">
                <a:alpha val="15000"/>
              </a:prstClr>
            </a:outerShdw>
          </a:effectLst>
        </p:spPr>
      </p:pic>
      <p:sp>
        <p:nvSpPr>
          <p:cNvPr id="83" name="Rectangle 82">
            <a:extLst>
              <a:ext uri="{FF2B5EF4-FFF2-40B4-BE49-F238E27FC236}">
                <a16:creationId xmlns="" xmlns:a16="http://schemas.microsoft.com/office/drawing/2014/main" id="{BF7E1D97-432A-47D5-AE33-17BB811BB73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6094411" y="891540"/>
            <a:ext cx="6097589" cy="5071110"/>
          </a:xfrm>
          <a:prstGeom prst="rect">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E561AC0E-7195-4ACF-AA0A-5E2923A987F7}"/>
              </a:ext>
            </a:extLst>
          </p:cNvPr>
          <p:cNvSpPr>
            <a:spLocks noGrp="1"/>
          </p:cNvSpPr>
          <p:nvPr>
            <p:ph type="ctrTitle"/>
          </p:nvPr>
        </p:nvSpPr>
        <p:spPr>
          <a:xfrm>
            <a:off x="6409943" y="1366521"/>
            <a:ext cx="5160997" cy="3599094"/>
          </a:xfrm>
        </p:spPr>
        <p:txBody>
          <a:bodyPr>
            <a:normAutofit/>
          </a:bodyPr>
          <a:lstStyle/>
          <a:p>
            <a:pPr algn="l"/>
            <a:r>
              <a:rPr lang="en-US" sz="7200">
                <a:ln>
                  <a:solidFill>
                    <a:schemeClr val="tx1"/>
                  </a:solidFill>
                </a:ln>
                <a:latin typeface="Franklin Gothic Book" panose="020B0503020102020204" pitchFamily="34" charset="0"/>
                <a:cs typeface="Segoe UI" panose="020B0502040204020203" pitchFamily="34" charset="0"/>
              </a:rPr>
              <a:t>Thank You</a:t>
            </a:r>
          </a:p>
        </p:txBody>
      </p:sp>
    </p:spTree>
    <p:extLst>
      <p:ext uri="{BB962C8B-B14F-4D97-AF65-F5344CB8AC3E}">
        <p14:creationId xmlns:p14="http://schemas.microsoft.com/office/powerpoint/2010/main" val="2372968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8F6D58-1A39-41ED-99F7-0CE9F03BD344}"/>
              </a:ext>
            </a:extLst>
          </p:cNvPr>
          <p:cNvSpPr>
            <a:spLocks noGrp="1"/>
          </p:cNvSpPr>
          <p:nvPr>
            <p:ph type="title"/>
          </p:nvPr>
        </p:nvSpPr>
        <p:spPr>
          <a:xfrm>
            <a:off x="3263054" y="81354"/>
            <a:ext cx="4914295" cy="846110"/>
          </a:xfrm>
        </p:spPr>
        <p:txBody>
          <a:bodyPr anchor="ctr">
            <a:normAutofit/>
          </a:bodyPr>
          <a:lstStyle/>
          <a:p>
            <a:pPr algn="ctr"/>
            <a:r>
              <a:rPr lang="en-US" dirty="0">
                <a:latin typeface="Franklin Gothic Book" panose="020B0503020102020204" pitchFamily="34" charset="0"/>
                <a:cs typeface="Segoe UI" panose="020B0502040204020203" pitchFamily="34" charset="0"/>
              </a:rPr>
              <a:t>Motivations </a:t>
            </a:r>
          </a:p>
        </p:txBody>
      </p:sp>
      <p:sp>
        <p:nvSpPr>
          <p:cNvPr id="3" name="Content Placeholder 2">
            <a:extLst>
              <a:ext uri="{FF2B5EF4-FFF2-40B4-BE49-F238E27FC236}">
                <a16:creationId xmlns="" xmlns:a16="http://schemas.microsoft.com/office/drawing/2014/main" id="{3BF933A4-33C5-4102-BBB0-9B15EFF2F292}"/>
              </a:ext>
            </a:extLst>
          </p:cNvPr>
          <p:cNvSpPr>
            <a:spLocks noGrp="1"/>
          </p:cNvSpPr>
          <p:nvPr>
            <p:ph idx="1"/>
          </p:nvPr>
        </p:nvSpPr>
        <p:spPr>
          <a:xfrm>
            <a:off x="385590" y="1046602"/>
            <a:ext cx="11481167" cy="5486400"/>
          </a:xfrm>
        </p:spPr>
        <p:txBody>
          <a:bodyPr vert="horz" lIns="91440" tIns="45720" rIns="91440" bIns="45720" rtlCol="0" anchor="t">
            <a:normAutofit/>
          </a:bodyPr>
          <a:lstStyle/>
          <a:p>
            <a:r>
              <a:rPr lang="en-US" sz="2400" dirty="0">
                <a:latin typeface="Times New Roman" panose="02020603050405020304" pitchFamily="18" charset="0"/>
              </a:rPr>
              <a:t>we can apply this approach to video games and video animations to make it more realistic.</a:t>
            </a:r>
          </a:p>
          <a:p>
            <a:pPr marL="0" indent="0">
              <a:buNone/>
            </a:pPr>
            <a:r>
              <a:rPr lang="en-US" sz="2400" dirty="0">
                <a:latin typeface="Times New Roman" panose="02020603050405020304" pitchFamily="18" charset="0"/>
              </a:rPr>
              <a:t> </a:t>
            </a:r>
          </a:p>
          <a:p>
            <a:pPr marL="0" indent="0">
              <a:buNone/>
            </a:pPr>
            <a:endParaRPr lang="en-US" sz="2400" dirty="0">
              <a:latin typeface="Times New Roman" panose="02020603050405020304" pitchFamily="18" charset="0"/>
            </a:endParaRPr>
          </a:p>
          <a:p>
            <a:r>
              <a:rPr lang="en-US" sz="2400" dirty="0">
                <a:latin typeface="Times New Roman" panose="02020603050405020304" pitchFamily="18" charset="0"/>
              </a:rPr>
              <a:t>The massive use of computer graphic for the recreation of fantastic and imaginary creatures in filmmaking and visual effects </a:t>
            </a:r>
          </a:p>
          <a:p>
            <a:endParaRPr lang="en-US" sz="2400" dirty="0">
              <a:latin typeface="Times New Roman" panose="02020603050405020304" pitchFamily="18" charset="0"/>
            </a:endParaRPr>
          </a:p>
          <a:p>
            <a:endParaRPr lang="en-US" sz="2400" dirty="0">
              <a:latin typeface="Times New Roman" panose="02020603050405020304" pitchFamily="18" charset="0"/>
            </a:endParaRPr>
          </a:p>
          <a:p>
            <a:endParaRPr lang="en-US" sz="2400" dirty="0">
              <a:latin typeface="Times New Roman" panose="02020603050405020304" pitchFamily="18" charset="0"/>
            </a:endParaRPr>
          </a:p>
          <a:p>
            <a:endParaRPr lang="en-US" sz="2400" dirty="0">
              <a:latin typeface="Times New Roman" panose="02020603050405020304" pitchFamily="18" charset="0"/>
            </a:endParaRPr>
          </a:p>
          <a:p>
            <a:endParaRPr lang="en-US" sz="2400" dirty="0">
              <a:latin typeface="Times New Roman" panose="02020603050405020304" pitchFamily="18" charset="0"/>
            </a:endParaRPr>
          </a:p>
        </p:txBody>
      </p:sp>
      <p:pic>
        <p:nvPicPr>
          <p:cNvPr id="8" name="Graphic 7">
            <a:extLst>
              <a:ext uri="{FF2B5EF4-FFF2-40B4-BE49-F238E27FC236}">
                <a16:creationId xmlns="" xmlns:a16="http://schemas.microsoft.com/office/drawing/2014/main" id="{590430A8-7125-464C-98BA-3409573DB574}"/>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pic>
        <p:nvPicPr>
          <p:cNvPr id="5" name="Picture 4">
            <a:extLst>
              <a:ext uri="{FF2B5EF4-FFF2-40B4-BE49-F238E27FC236}">
                <a16:creationId xmlns="" xmlns:a16="http://schemas.microsoft.com/office/drawing/2014/main" id="{C8C58221-CACF-4248-9A8B-71EE79104504}"/>
              </a:ext>
            </a:extLst>
          </p:cNvPr>
          <p:cNvPicPr>
            <a:picLocks noChangeAspect="1"/>
          </p:cNvPicPr>
          <p:nvPr/>
        </p:nvPicPr>
        <p:blipFill>
          <a:blip r:embed="rId5"/>
          <a:stretch>
            <a:fillRect/>
          </a:stretch>
        </p:blipFill>
        <p:spPr>
          <a:xfrm>
            <a:off x="932253" y="3080424"/>
            <a:ext cx="4513203" cy="1865643"/>
          </a:xfrm>
          <a:prstGeom prst="rect">
            <a:avLst/>
          </a:prstGeom>
        </p:spPr>
      </p:pic>
      <p:pic>
        <p:nvPicPr>
          <p:cNvPr id="7" name="Picture 6">
            <a:extLst>
              <a:ext uri="{FF2B5EF4-FFF2-40B4-BE49-F238E27FC236}">
                <a16:creationId xmlns="" xmlns:a16="http://schemas.microsoft.com/office/drawing/2014/main" id="{7A267179-1F44-4698-A2CC-3D2374EEAC30}"/>
              </a:ext>
            </a:extLst>
          </p:cNvPr>
          <p:cNvPicPr>
            <a:picLocks noChangeAspect="1"/>
          </p:cNvPicPr>
          <p:nvPr/>
        </p:nvPicPr>
        <p:blipFill>
          <a:blip r:embed="rId6"/>
          <a:stretch>
            <a:fillRect/>
          </a:stretch>
        </p:blipFill>
        <p:spPr>
          <a:xfrm>
            <a:off x="6096000" y="3080424"/>
            <a:ext cx="4767618" cy="1865643"/>
          </a:xfrm>
          <a:prstGeom prst="rect">
            <a:avLst/>
          </a:prstGeom>
        </p:spPr>
      </p:pic>
    </p:spTree>
    <p:extLst>
      <p:ext uri="{BB962C8B-B14F-4D97-AF65-F5344CB8AC3E}">
        <p14:creationId xmlns:p14="http://schemas.microsoft.com/office/powerpoint/2010/main" val="1434806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 xmlns:a16="http://schemas.microsoft.com/office/drawing/2014/main" id="{85016AEC-0320-4ED0-8ECB-FE11DDDFE17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 xmlns:a16="http://schemas.microsoft.com/office/drawing/2014/main" id="{C70C3B59-DE2C-4611-8148-812575C5CA4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 xmlns:a16="http://schemas.microsoft.com/office/drawing/2014/main" id="{0719BD09-59C6-470F-900B-A77A0F537299}"/>
              </a:ext>
            </a:extLst>
          </p:cNvPr>
          <p:cNvPicPr>
            <a:picLocks noChangeAspect="1"/>
          </p:cNvPicPr>
          <p:nvPr/>
        </p:nvPicPr>
        <p:blipFill>
          <a:blip r:embed="rId2"/>
          <a:stretch>
            <a:fillRect/>
          </a:stretch>
        </p:blipFill>
        <p:spPr>
          <a:xfrm>
            <a:off x="1349531" y="1169386"/>
            <a:ext cx="10228659" cy="2514544"/>
          </a:xfrm>
          <a:prstGeom prst="rect">
            <a:avLst/>
          </a:prstGeom>
          <a:effectLst>
            <a:outerShdw blurRad="406400" dist="317500" dir="5400000" sx="89000" sy="89000" rotWithShape="0">
              <a:prstClr val="black">
                <a:alpha val="15000"/>
              </a:prstClr>
            </a:outerShdw>
          </a:effectLst>
        </p:spPr>
      </p:pic>
      <p:sp>
        <p:nvSpPr>
          <p:cNvPr id="3" name="Content Placeholder 2">
            <a:extLst>
              <a:ext uri="{FF2B5EF4-FFF2-40B4-BE49-F238E27FC236}">
                <a16:creationId xmlns="" xmlns:a16="http://schemas.microsoft.com/office/drawing/2014/main" id="{255CC59D-DA1B-4867-90EB-F8DDFAF343A8}"/>
              </a:ext>
            </a:extLst>
          </p:cNvPr>
          <p:cNvSpPr>
            <a:spLocks noGrp="1"/>
          </p:cNvSpPr>
          <p:nvPr>
            <p:ph idx="1"/>
          </p:nvPr>
        </p:nvSpPr>
        <p:spPr>
          <a:xfrm>
            <a:off x="1597891" y="4212709"/>
            <a:ext cx="9980299" cy="2036742"/>
          </a:xfrm>
        </p:spPr>
        <p:txBody>
          <a:bodyPr anchor="ctr">
            <a:normAutofit/>
          </a:bodyPr>
          <a:lstStyle/>
          <a:p>
            <a:r>
              <a:rPr lang="en-US" sz="2400" dirty="0">
                <a:latin typeface="Times New Roman" panose="02020603050405020304" pitchFamily="18" charset="0"/>
              </a:rPr>
              <a:t>Believable animation is achieved through the correct portrayal of emotion and the illusion of thought process in the characters, giving adequate traits and reactions to them in terms of body and facial motion.</a:t>
            </a:r>
          </a:p>
          <a:p>
            <a:pPr marL="0" indent="0">
              <a:buNone/>
            </a:pPr>
            <a:endParaRPr lang="en-US" sz="2000" strike="noStrike" baseline="0" dirty="0">
              <a:latin typeface="Times New Roman" panose="02020603050405020304" pitchFamily="18" charset="0"/>
            </a:endParaRPr>
          </a:p>
        </p:txBody>
      </p:sp>
    </p:spTree>
    <p:extLst>
      <p:ext uri="{BB962C8B-B14F-4D97-AF65-F5344CB8AC3E}">
        <p14:creationId xmlns:p14="http://schemas.microsoft.com/office/powerpoint/2010/main" val="420823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8F6D58-1A39-41ED-99F7-0CE9F03BD344}"/>
              </a:ext>
            </a:extLst>
          </p:cNvPr>
          <p:cNvSpPr>
            <a:spLocks noGrp="1"/>
          </p:cNvSpPr>
          <p:nvPr>
            <p:ph type="title"/>
          </p:nvPr>
        </p:nvSpPr>
        <p:spPr>
          <a:xfrm>
            <a:off x="3263054" y="81354"/>
            <a:ext cx="4914295" cy="846110"/>
          </a:xfrm>
        </p:spPr>
        <p:txBody>
          <a:bodyPr anchor="ctr">
            <a:normAutofit/>
          </a:bodyPr>
          <a:lstStyle/>
          <a:p>
            <a:pPr algn="ctr"/>
            <a:r>
              <a:rPr lang="en-US" dirty="0">
                <a:latin typeface="Franklin Gothic Book" panose="020B0503020102020204" pitchFamily="34" charset="0"/>
                <a:cs typeface="Segoe UI" panose="020B0502040204020203" pitchFamily="34" charset="0"/>
              </a:rPr>
              <a:t>Problem Definition</a:t>
            </a:r>
          </a:p>
        </p:txBody>
      </p:sp>
      <p:sp>
        <p:nvSpPr>
          <p:cNvPr id="3" name="Content Placeholder 2">
            <a:extLst>
              <a:ext uri="{FF2B5EF4-FFF2-40B4-BE49-F238E27FC236}">
                <a16:creationId xmlns="" xmlns:a16="http://schemas.microsoft.com/office/drawing/2014/main" id="{3BF933A4-33C5-4102-BBB0-9B15EFF2F292}"/>
              </a:ext>
            </a:extLst>
          </p:cNvPr>
          <p:cNvSpPr>
            <a:spLocks noGrp="1"/>
          </p:cNvSpPr>
          <p:nvPr>
            <p:ph idx="1"/>
          </p:nvPr>
        </p:nvSpPr>
        <p:spPr>
          <a:xfrm>
            <a:off x="418642" y="1156771"/>
            <a:ext cx="11314322" cy="5277080"/>
          </a:xfrm>
        </p:spPr>
        <p:txBody>
          <a:bodyPr vert="horz" lIns="91440" tIns="45720" rIns="91440" bIns="45720" rtlCol="0" anchor="t">
            <a:noAutofit/>
          </a:bodyPr>
          <a:lstStyle/>
          <a:p>
            <a:pPr marL="0" indent="0">
              <a:buNone/>
            </a:pPr>
            <a:endParaRPr lang="en-US" sz="2400" dirty="0">
              <a:latin typeface="Franklin Gothic Book" panose="020B0503020102020204" pitchFamily="34" charset="0"/>
            </a:endParaRPr>
          </a:p>
          <a:p>
            <a:r>
              <a:rPr lang="en-US" sz="2400" dirty="0"/>
              <a:t>The face can describe the emotions of a character, convey their state of mind and hint at their future actions. Capturing these features is difficult because it requires lots of phases to be done.</a:t>
            </a:r>
          </a:p>
          <a:p>
            <a:r>
              <a:rPr lang="en-US" sz="2400" dirty="0"/>
              <a:t>Each of these phases has its own challenges such as: face detection, facial landmarks, pose estimation, Kalman filter, eye-blinking detection, Facial expression features extraction and 3d facial model expression control.</a:t>
            </a:r>
          </a:p>
          <a:p>
            <a:endParaRPr lang="en-US" sz="2400" dirty="0"/>
          </a:p>
          <a:p>
            <a:r>
              <a:rPr lang="en-US" sz="2400" dirty="0"/>
              <a:t>These challenges need knowledge of:</a:t>
            </a:r>
          </a:p>
          <a:p>
            <a:pPr lvl="1"/>
            <a:r>
              <a:rPr lang="en-US" sz="2000" dirty="0"/>
              <a:t>Computer vision</a:t>
            </a:r>
          </a:p>
          <a:p>
            <a:pPr lvl="1"/>
            <a:r>
              <a:rPr lang="en-US" sz="2000" dirty="0"/>
              <a:t>Unity development</a:t>
            </a:r>
          </a:p>
          <a:p>
            <a:pPr lvl="1"/>
            <a:r>
              <a:rPr lang="en-US" sz="2000" dirty="0"/>
              <a:t>Socket programming</a:t>
            </a:r>
          </a:p>
          <a:p>
            <a:pPr lvl="1"/>
            <a:r>
              <a:rPr lang="en-US" sz="2000" dirty="0"/>
              <a:t>3d modeling and rigging</a:t>
            </a:r>
          </a:p>
          <a:p>
            <a:endParaRPr lang="en-US" sz="2400" dirty="0"/>
          </a:p>
          <a:p>
            <a:pPr marL="0" indent="0">
              <a:buNone/>
            </a:pPr>
            <a:endParaRPr lang="en-US" sz="2400" dirty="0"/>
          </a:p>
        </p:txBody>
      </p:sp>
      <p:pic>
        <p:nvPicPr>
          <p:cNvPr id="8" name="Graphic 7">
            <a:extLst>
              <a:ext uri="{FF2B5EF4-FFF2-40B4-BE49-F238E27FC236}">
                <a16:creationId xmlns="" xmlns:a16="http://schemas.microsoft.com/office/drawing/2014/main" id="{590430A8-7125-464C-98BA-3409573DB574}"/>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2397949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8F6D58-1A39-41ED-99F7-0CE9F03BD344}"/>
              </a:ext>
            </a:extLst>
          </p:cNvPr>
          <p:cNvSpPr>
            <a:spLocks noGrp="1"/>
          </p:cNvSpPr>
          <p:nvPr>
            <p:ph type="title"/>
          </p:nvPr>
        </p:nvSpPr>
        <p:spPr>
          <a:xfrm>
            <a:off x="3263054" y="81354"/>
            <a:ext cx="4914295" cy="846110"/>
          </a:xfrm>
        </p:spPr>
        <p:txBody>
          <a:bodyPr anchor="ctr">
            <a:normAutofit/>
          </a:bodyPr>
          <a:lstStyle/>
          <a:p>
            <a:pPr algn="ctr"/>
            <a:r>
              <a:rPr lang="en-US" dirty="0">
                <a:latin typeface="Franklin Gothic Book" panose="020B0503020102020204" pitchFamily="34" charset="0"/>
                <a:cs typeface="Segoe UI" panose="020B0502040204020203" pitchFamily="34" charset="0"/>
              </a:rPr>
              <a:t>Objectives</a:t>
            </a:r>
          </a:p>
        </p:txBody>
      </p:sp>
      <p:sp>
        <p:nvSpPr>
          <p:cNvPr id="3" name="Content Placeholder 2">
            <a:extLst>
              <a:ext uri="{FF2B5EF4-FFF2-40B4-BE49-F238E27FC236}">
                <a16:creationId xmlns="" xmlns:a16="http://schemas.microsoft.com/office/drawing/2014/main" id="{3BF933A4-33C5-4102-BBB0-9B15EFF2F292}"/>
              </a:ext>
            </a:extLst>
          </p:cNvPr>
          <p:cNvSpPr>
            <a:spLocks noGrp="1"/>
          </p:cNvSpPr>
          <p:nvPr>
            <p:ph idx="1"/>
          </p:nvPr>
        </p:nvSpPr>
        <p:spPr>
          <a:xfrm>
            <a:off x="418642" y="1156771"/>
            <a:ext cx="11314322" cy="5277080"/>
          </a:xfrm>
        </p:spPr>
        <p:txBody>
          <a:bodyPr vert="horz" lIns="91440" tIns="45720" rIns="91440" bIns="45720" rtlCol="0" anchor="t">
            <a:normAutofit/>
          </a:bodyPr>
          <a:lstStyle/>
          <a:p>
            <a:endParaRPr lang="en-US" sz="2000" dirty="0">
              <a:latin typeface="Segoe UI" panose="020B0502040204020203" pitchFamily="34" charset="0"/>
              <a:cs typeface="Segoe UI" panose="020B0502040204020203" pitchFamily="34" charset="0"/>
            </a:endParaRPr>
          </a:p>
          <a:p>
            <a:r>
              <a:rPr lang="en-US" sz="2400" dirty="0"/>
              <a:t>We aim to make a program that uses the video camera to capture Facial expressions. Then analyzes these expressions. After That, the program generates a 3D tracker that mimic this movements and Apply this movements to the 3D model that we have. Our second goal was to apply lots of concepts in computer science like Socket programming, computer vision and 3D-model manipulation.</a:t>
            </a:r>
          </a:p>
          <a:p>
            <a:pPr marL="0" indent="0">
              <a:buNone/>
            </a:pPr>
            <a:endParaRPr lang="en-US" sz="2400" dirty="0"/>
          </a:p>
          <a:p>
            <a:r>
              <a:rPr lang="en-US" sz="2400" dirty="0"/>
              <a:t>Project Main Objectives:</a:t>
            </a:r>
          </a:p>
          <a:p>
            <a:pPr lvl="1"/>
            <a:r>
              <a:rPr lang="en-US" sz="2000" dirty="0"/>
              <a:t>Make the video camera capture face performance.</a:t>
            </a:r>
          </a:p>
          <a:p>
            <a:pPr lvl="1"/>
            <a:r>
              <a:rPr lang="en-US" sz="2000" dirty="0"/>
              <a:t>Analyze the face performance.</a:t>
            </a:r>
          </a:p>
          <a:p>
            <a:pPr lvl="1"/>
            <a:r>
              <a:rPr lang="en-US" sz="2000" dirty="0"/>
              <a:t>Making a 3D tracker that mimic this movements.</a:t>
            </a:r>
          </a:p>
          <a:p>
            <a:pPr lvl="1"/>
            <a:r>
              <a:rPr lang="en-US" sz="2000" dirty="0"/>
              <a:t>Apply this movements to the 3D model that we have.</a:t>
            </a:r>
            <a:endParaRPr lang="en-US" sz="2000" dirty="0">
              <a:latin typeface="Segoe UI" panose="020B0502040204020203" pitchFamily="34" charset="0"/>
              <a:cs typeface="Segoe UI" panose="020B0502040204020203" pitchFamily="34" charset="0"/>
            </a:endParaRPr>
          </a:p>
        </p:txBody>
      </p:sp>
      <p:pic>
        <p:nvPicPr>
          <p:cNvPr id="8" name="Graphic 7">
            <a:extLst>
              <a:ext uri="{FF2B5EF4-FFF2-40B4-BE49-F238E27FC236}">
                <a16:creationId xmlns="" xmlns:a16="http://schemas.microsoft.com/office/drawing/2014/main" id="{590430A8-7125-464C-98BA-3409573DB574}"/>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1398016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8F6D58-1A39-41ED-99F7-0CE9F03BD344}"/>
              </a:ext>
            </a:extLst>
          </p:cNvPr>
          <p:cNvSpPr>
            <a:spLocks noGrp="1"/>
          </p:cNvSpPr>
          <p:nvPr>
            <p:ph type="title"/>
          </p:nvPr>
        </p:nvSpPr>
        <p:spPr>
          <a:xfrm>
            <a:off x="3263054" y="81354"/>
            <a:ext cx="4914295" cy="846110"/>
          </a:xfrm>
        </p:spPr>
        <p:txBody>
          <a:bodyPr anchor="ctr">
            <a:normAutofit/>
          </a:bodyPr>
          <a:lstStyle/>
          <a:p>
            <a:pPr algn="ctr"/>
            <a:r>
              <a:rPr lang="en-US" dirty="0">
                <a:latin typeface="Franklin Gothic Book" panose="020B0503020102020204" pitchFamily="34" charset="0"/>
                <a:cs typeface="Segoe UI" panose="020B0502040204020203" pitchFamily="34" charset="0"/>
              </a:rPr>
              <a:t>Similar Applications</a:t>
            </a:r>
          </a:p>
        </p:txBody>
      </p:sp>
      <p:sp>
        <p:nvSpPr>
          <p:cNvPr id="3" name="Content Placeholder 2">
            <a:extLst>
              <a:ext uri="{FF2B5EF4-FFF2-40B4-BE49-F238E27FC236}">
                <a16:creationId xmlns="" xmlns:a16="http://schemas.microsoft.com/office/drawing/2014/main" id="{3BF933A4-33C5-4102-BBB0-9B15EFF2F292}"/>
              </a:ext>
            </a:extLst>
          </p:cNvPr>
          <p:cNvSpPr>
            <a:spLocks noGrp="1"/>
          </p:cNvSpPr>
          <p:nvPr>
            <p:ph idx="1"/>
          </p:nvPr>
        </p:nvSpPr>
        <p:spPr>
          <a:xfrm>
            <a:off x="728861" y="4588048"/>
            <a:ext cx="5406902" cy="1688746"/>
          </a:xfrm>
        </p:spPr>
        <p:txBody>
          <a:bodyPr vert="horz" lIns="91440" tIns="45720" rIns="91440" bIns="45720" rtlCol="0" anchor="t">
            <a:normAutofit fontScale="92500" lnSpcReduction="20000"/>
          </a:bodyPr>
          <a:lstStyle/>
          <a:p>
            <a:pPr>
              <a:buNone/>
            </a:pPr>
            <a:endParaRPr lang="en-US" sz="2000" dirty="0">
              <a:latin typeface="Segoe UI" panose="020B0502040204020203" pitchFamily="34" charset="0"/>
              <a:cs typeface="Segoe UI" panose="020B0502040204020203" pitchFamily="34" charset="0"/>
            </a:endParaRPr>
          </a:p>
          <a:p>
            <a:r>
              <a:rPr lang="en-US" sz="2000" dirty="0">
                <a:latin typeface="Franklin Gothic Book" panose="020B0503020102020204" pitchFamily="34" charset="0"/>
              </a:rPr>
              <a:t>Videogames </a:t>
            </a:r>
          </a:p>
          <a:p>
            <a:r>
              <a:rPr lang="en-US" sz="2000" dirty="0">
                <a:latin typeface="Franklin Gothic Book" panose="020B0503020102020204" pitchFamily="34" charset="0"/>
              </a:rPr>
              <a:t>Feature animation</a:t>
            </a:r>
          </a:p>
          <a:p>
            <a:r>
              <a:rPr lang="en-US" sz="2000" dirty="0">
                <a:latin typeface="Franklin Gothic Book" panose="020B0503020102020204" pitchFamily="34" charset="0"/>
              </a:rPr>
              <a:t>Simulation</a:t>
            </a:r>
          </a:p>
          <a:p>
            <a:r>
              <a:rPr lang="en-US" sz="2000" dirty="0">
                <a:latin typeface="Franklin Gothic Book" panose="020B0503020102020204" pitchFamily="34" charset="0"/>
              </a:rPr>
              <a:t>Film-making</a:t>
            </a:r>
          </a:p>
          <a:p>
            <a:endParaRPr lang="en-US" sz="2000" dirty="0">
              <a:latin typeface="Franklin Gothic Book" panose="020B0503020102020204" pitchFamily="34" charset="0"/>
            </a:endParaRPr>
          </a:p>
        </p:txBody>
      </p:sp>
      <p:pic>
        <p:nvPicPr>
          <p:cNvPr id="8" name="Graphic 7">
            <a:extLst>
              <a:ext uri="{FF2B5EF4-FFF2-40B4-BE49-F238E27FC236}">
                <a16:creationId xmlns="" xmlns:a16="http://schemas.microsoft.com/office/drawing/2014/main" id="{590430A8-7125-464C-98BA-3409573DB574}"/>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5">
            <a:alphaModFix amt="15000"/>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p:blipFill>
        <p:spPr>
          <a:xfrm>
            <a:off x="6641431" y="816337"/>
            <a:ext cx="5225327" cy="5225327"/>
          </a:xfrm>
          <a:prstGeom prst="rect">
            <a:avLst/>
          </a:prstGeom>
        </p:spPr>
      </p:pic>
      <p:pic>
        <p:nvPicPr>
          <p:cNvPr id="5" name="Content Placeholder 4">
            <a:extLst>
              <a:ext uri="{FF2B5EF4-FFF2-40B4-BE49-F238E27FC236}">
                <a16:creationId xmlns="" xmlns:a16="http://schemas.microsoft.com/office/drawing/2014/main" id="{81AA06A8-D3A9-45F9-A8EA-5425C351264B}"/>
              </a:ext>
            </a:extLst>
          </p:cNvPr>
          <p:cNvPicPr>
            <a:picLocks noChangeAspect="1"/>
          </p:cNvPicPr>
          <p:nvPr/>
        </p:nvPicPr>
        <p:blipFill>
          <a:blip r:embed="rId7"/>
          <a:stretch>
            <a:fillRect/>
          </a:stretch>
        </p:blipFill>
        <p:spPr>
          <a:xfrm>
            <a:off x="681753" y="2011680"/>
            <a:ext cx="4317556" cy="2182336"/>
          </a:xfrm>
          <a:prstGeom prst="rect">
            <a:avLst/>
          </a:prstGeom>
        </p:spPr>
      </p:pic>
      <p:sp>
        <p:nvSpPr>
          <p:cNvPr id="7" name="Rectangle 6"/>
          <p:cNvSpPr/>
          <p:nvPr/>
        </p:nvSpPr>
        <p:spPr>
          <a:xfrm>
            <a:off x="1463041" y="1350216"/>
            <a:ext cx="2638696" cy="369332"/>
          </a:xfrm>
          <a:prstGeom prst="rect">
            <a:avLst/>
          </a:prstGeom>
        </p:spPr>
        <p:txBody>
          <a:bodyPr wrap="square">
            <a:spAutoFit/>
          </a:bodyPr>
          <a:lstStyle/>
          <a:p>
            <a:r>
              <a:rPr lang="en-US" dirty="0"/>
              <a:t>Face-ware Live Server</a:t>
            </a:r>
          </a:p>
        </p:txBody>
      </p:sp>
      <p:pic>
        <p:nvPicPr>
          <p:cNvPr id="9" name="file">
            <a:hlinkClick r:id="" action="ppaction://media"/>
            <a:extLst>
              <a:ext uri="{FF2B5EF4-FFF2-40B4-BE49-F238E27FC236}">
                <a16:creationId xmlns="" xmlns:a16="http://schemas.microsoft.com/office/drawing/2014/main" id="{8B0FEB99-2500-4B07-BA7F-70093381707B}"/>
              </a:ext>
            </a:extLst>
          </p:cNvPr>
          <p:cNvPicPr>
            <a:picLocks noChangeAspect="1"/>
          </p:cNvPicPr>
          <p:nvPr>
            <a:videoFile r:link="rId2"/>
            <p:extLst>
              <p:ext uri="{DAA4B4D4-6D71-4841-9C94-3DE7FCFB9230}">
                <p14:media xmlns:p14="http://schemas.microsoft.com/office/powerpoint/2010/main" r:embed="rId1"/>
              </p:ext>
            </p:extLst>
          </p:nvPr>
        </p:nvPicPr>
        <p:blipFill>
          <a:blip r:embed="rId8" cstate="print"/>
          <a:stretch>
            <a:fillRect/>
          </a:stretch>
        </p:blipFill>
        <p:spPr>
          <a:xfrm>
            <a:off x="6975566" y="1973879"/>
            <a:ext cx="4549896" cy="2365035"/>
          </a:xfrm>
          <a:prstGeom prst="rect">
            <a:avLst/>
          </a:prstGeom>
        </p:spPr>
      </p:pic>
      <p:sp>
        <p:nvSpPr>
          <p:cNvPr id="10" name="Rectangle 9"/>
          <p:cNvSpPr/>
          <p:nvPr/>
        </p:nvSpPr>
        <p:spPr>
          <a:xfrm>
            <a:off x="8530045" y="1441659"/>
            <a:ext cx="1240972" cy="369332"/>
          </a:xfrm>
          <a:prstGeom prst="rect">
            <a:avLst/>
          </a:prstGeom>
        </p:spPr>
        <p:txBody>
          <a:bodyPr wrap="square">
            <a:spAutoFit/>
          </a:bodyPr>
          <a:lstStyle/>
          <a:p>
            <a:r>
              <a:rPr lang="en-US" dirty="0"/>
              <a:t>Hyprface</a:t>
            </a:r>
          </a:p>
        </p:txBody>
      </p:sp>
    </p:spTree>
    <p:extLst>
      <p:ext uri="{BB962C8B-B14F-4D97-AF65-F5344CB8AC3E}">
        <p14:creationId xmlns:p14="http://schemas.microsoft.com/office/powerpoint/2010/main" val="3257784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3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80000">
                <p:cTn id="12" repeatCount="indefinite" fill="hold" display="0">
                  <p:stCondLst>
                    <p:cond delay="indefinite"/>
                  </p:stCondLst>
                </p:cTn>
                <p:tgtEl>
                  <p:spTgt spid="9"/>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OTLMARKERSHAPE" val="OTL"/>
</p:tagLst>
</file>

<file path=ppt/tags/tag10.xml><?xml version="1.0" encoding="utf-8"?>
<p:tagLst xmlns:a="http://schemas.openxmlformats.org/drawingml/2006/main" xmlns:r="http://schemas.openxmlformats.org/officeDocument/2006/relationships" xmlns:p="http://schemas.openxmlformats.org/presentationml/2006/main">
  <p:tag name="OTLMARKERSHAPE" val="OTL"/>
</p:tagLst>
</file>

<file path=ppt/tags/tag11.xml><?xml version="1.0" encoding="utf-8"?>
<p:tagLst xmlns:a="http://schemas.openxmlformats.org/drawingml/2006/main" xmlns:r="http://schemas.openxmlformats.org/officeDocument/2006/relationships" xmlns:p="http://schemas.openxmlformats.org/presentationml/2006/main">
  <p:tag name="OTLMARKERSHAPE" val="OTL"/>
</p:tagLst>
</file>

<file path=ppt/tags/tag12.xml><?xml version="1.0" encoding="utf-8"?>
<p:tagLst xmlns:a="http://schemas.openxmlformats.org/drawingml/2006/main" xmlns:r="http://schemas.openxmlformats.org/officeDocument/2006/relationships" xmlns:p="http://schemas.openxmlformats.org/presentationml/2006/main">
  <p:tag name="OTLMARKERSHAPE" val="OTL"/>
</p:tagLst>
</file>

<file path=ppt/tags/tag13.xml><?xml version="1.0" encoding="utf-8"?>
<p:tagLst xmlns:a="http://schemas.openxmlformats.org/drawingml/2006/main" xmlns:r="http://schemas.openxmlformats.org/officeDocument/2006/relationships" xmlns:p="http://schemas.openxmlformats.org/presentationml/2006/main">
  <p:tag name="OTLMARKERSHAPE" val="OTL"/>
</p:tagLst>
</file>

<file path=ppt/tags/tag14.xml><?xml version="1.0" encoding="utf-8"?>
<p:tagLst xmlns:a="http://schemas.openxmlformats.org/drawingml/2006/main" xmlns:r="http://schemas.openxmlformats.org/officeDocument/2006/relationships" xmlns:p="http://schemas.openxmlformats.org/presentationml/2006/main">
  <p:tag name="OTLMARKERSHAPE" val="OTL"/>
</p:tagLst>
</file>

<file path=ppt/tags/tag15.xml><?xml version="1.0" encoding="utf-8"?>
<p:tagLst xmlns:a="http://schemas.openxmlformats.org/drawingml/2006/main" xmlns:r="http://schemas.openxmlformats.org/officeDocument/2006/relationships" xmlns:p="http://schemas.openxmlformats.org/presentationml/2006/main">
  <p:tag name="OTLMARKERSHAPE" val="OTL"/>
</p:tagLst>
</file>

<file path=ppt/tags/tag16.xml><?xml version="1.0" encoding="utf-8"?>
<p:tagLst xmlns:a="http://schemas.openxmlformats.org/drawingml/2006/main" xmlns:r="http://schemas.openxmlformats.org/officeDocument/2006/relationships" xmlns:p="http://schemas.openxmlformats.org/presentationml/2006/main">
  <p:tag name="OTLMARKERSHAPE" val="OTL"/>
</p:tagLst>
</file>

<file path=ppt/tags/tag17.xml><?xml version="1.0" encoding="utf-8"?>
<p:tagLst xmlns:a="http://schemas.openxmlformats.org/drawingml/2006/main" xmlns:r="http://schemas.openxmlformats.org/officeDocument/2006/relationships" xmlns:p="http://schemas.openxmlformats.org/presentationml/2006/main">
  <p:tag name="OTLMARKERSHAPE" val="OTL"/>
</p:tagLst>
</file>

<file path=ppt/tags/tag18.xml><?xml version="1.0" encoding="utf-8"?>
<p:tagLst xmlns:a="http://schemas.openxmlformats.org/drawingml/2006/main" xmlns:r="http://schemas.openxmlformats.org/officeDocument/2006/relationships" xmlns:p="http://schemas.openxmlformats.org/presentationml/2006/main">
  <p:tag name="OTLMARKERSHAPE" val="OTL"/>
</p:tagLst>
</file>

<file path=ppt/tags/tag19.xml><?xml version="1.0" encoding="utf-8"?>
<p:tagLst xmlns:a="http://schemas.openxmlformats.org/drawingml/2006/main" xmlns:r="http://schemas.openxmlformats.org/officeDocument/2006/relationships" xmlns:p="http://schemas.openxmlformats.org/presentationml/2006/main">
  <p:tag name="OTLMARKERSHAPE" val="OTL"/>
</p:tagLst>
</file>

<file path=ppt/tags/tag2.xml><?xml version="1.0" encoding="utf-8"?>
<p:tagLst xmlns:a="http://schemas.openxmlformats.org/drawingml/2006/main" xmlns:r="http://schemas.openxmlformats.org/officeDocument/2006/relationships" xmlns:p="http://schemas.openxmlformats.org/presentationml/2006/main">
  <p:tag name="OTLMARKERSHAPE" val="OTL"/>
</p:tagLst>
</file>

<file path=ppt/tags/tag20.xml><?xml version="1.0" encoding="utf-8"?>
<p:tagLst xmlns:a="http://schemas.openxmlformats.org/drawingml/2006/main" xmlns:r="http://schemas.openxmlformats.org/officeDocument/2006/relationships" xmlns:p="http://schemas.openxmlformats.org/presentationml/2006/main">
  <p:tag name="OTLTIMEBANDCULTUREINFO" val="en-US"/>
  <p:tag name="OTLTIMEBANDSHAPETYPE" val="EllipseTimeband"/>
  <p:tag name="OTLTIMEBANDTHREEDEFFECTS" val="Gel"/>
  <p:tag name="OTLTIMEBANDAUTODATERANGE" val="True"/>
  <p:tag name="OTLTIMEBANDSTARTDATE" val="0001-01-01T00:00:00.0000000"/>
  <p:tag name="OTLTIMEBANDWORKINGDAYS" val="Standard"/>
  <p:tag name="OTLTIMEBANDELAPSEDTIMEEXTENSION" val="False"/>
  <p:tag name="OTLTIMEBANDUSETIME" val="False"/>
  <p:tag name="OTLTIMEBANDTIMECONFIGWORKDAYSTART" val="00:00:00"/>
  <p:tag name="OTLTIMEBANDTIMECONFIGWORKDAYEND" val="23:59:00"/>
  <p:tag name="OTLTIMEBANDAPPENDYEARONYEARCHANGE" val="True"/>
  <p:tag name="OTLTIMEBANDSCALEMARKING" val="None"/>
  <p:tag name="OTLRIGHTENDCAPSMARGINRIGHT" val="20"/>
  <p:tag name="OTLLEFTENDCAPSMARGINLEFT" val="20"/>
  <p:tag name="OTLTIMEBANDSHAPEPADDINGTOP" val="5"/>
  <p:tag name="OTLTIMEBANDFYSTARTMONTH" val="January"/>
  <p:tag name="OTLTIMEBANDSHOWFYLABEL" val="True"/>
  <p:tag name="OTLTIMEBANDUSESTARTINGOFTHEYEARFORFYNUMBERING" val="True"/>
  <p:tag name="OTLTIMEBANDSCALEFORMAT" val="MMM"/>
  <p:tag name="OTLTIMEBANDENDDATE" val="2020-08-14T23:59:00.0000000Z"/>
  <p:tag name="OTLTIMEBANDQUICKPOSITION" val="Custom"/>
  <p:tag name="OTLTIMEBANDSCALETYPE" val="Months"/>
  <p:tag name="OTLMARKERSHAPE" val="OTL"/>
</p:tagLst>
</file>

<file path=ppt/tags/tag21.xml><?xml version="1.0" encoding="utf-8"?>
<p:tagLst xmlns:a="http://schemas.openxmlformats.org/drawingml/2006/main" xmlns:r="http://schemas.openxmlformats.org/officeDocument/2006/relationships" xmlns:p="http://schemas.openxmlformats.org/presentationml/2006/main">
  <p:tag name="OTLELAPSEDSTYLE" val="Thin"/>
  <p:tag name="OTLMARKERSHAPE" val="OTL"/>
</p:tagLst>
</file>

<file path=ppt/tags/tag22.xml><?xml version="1.0" encoding="utf-8"?>
<p:tagLst xmlns:a="http://schemas.openxmlformats.org/drawingml/2006/main" xmlns:r="http://schemas.openxmlformats.org/officeDocument/2006/relationships" xmlns:p="http://schemas.openxmlformats.org/presentationml/2006/main">
  <p:tag name="OTLMARKERSHAPE" val="OTL"/>
</p:tagLst>
</file>

<file path=ppt/tags/tag23.xml><?xml version="1.0" encoding="utf-8"?>
<p:tagLst xmlns:a="http://schemas.openxmlformats.org/drawingml/2006/main" xmlns:r="http://schemas.openxmlformats.org/officeDocument/2006/relationships" xmlns:p="http://schemas.openxmlformats.org/presentationml/2006/main">
  <p:tag name="OTLMARKERSHAPE" val="OTL"/>
</p:tagLst>
</file>

<file path=ppt/tags/tag24.xml><?xml version="1.0" encoding="utf-8"?>
<p:tagLst xmlns:a="http://schemas.openxmlformats.org/drawingml/2006/main" xmlns:r="http://schemas.openxmlformats.org/officeDocument/2006/relationships" xmlns:p="http://schemas.openxmlformats.org/presentationml/2006/main">
  <p:tag name="OTLMARKERSHAPE" val="OTL"/>
</p:tagLst>
</file>

<file path=ppt/tags/tag25.xml><?xml version="1.0" encoding="utf-8"?>
<p:tagLst xmlns:a="http://schemas.openxmlformats.org/drawingml/2006/main" xmlns:r="http://schemas.openxmlformats.org/officeDocument/2006/relationships" xmlns:p="http://schemas.openxmlformats.org/presentationml/2006/main">
  <p:tag name="OTLMARKERSHAPE" val="OTL"/>
</p:tagLst>
</file>

<file path=ppt/tags/tag26.xml><?xml version="1.0" encoding="utf-8"?>
<p:tagLst xmlns:a="http://schemas.openxmlformats.org/drawingml/2006/main" xmlns:r="http://schemas.openxmlformats.org/officeDocument/2006/relationships" xmlns:p="http://schemas.openxmlformats.org/presentationml/2006/main">
  <p:tag name="OTLMARKERSHAPE" val="OTL"/>
</p:tagLst>
</file>

<file path=ppt/tags/tag27.xml><?xml version="1.0" encoding="utf-8"?>
<p:tagLst xmlns:a="http://schemas.openxmlformats.org/drawingml/2006/main" xmlns:r="http://schemas.openxmlformats.org/officeDocument/2006/relationships" xmlns:p="http://schemas.openxmlformats.org/presentationml/2006/main">
  <p:tag name="OTLMARKERSHAPE" val="OTL"/>
</p:tagLst>
</file>

<file path=ppt/tags/tag28.xml><?xml version="1.0" encoding="utf-8"?>
<p:tagLst xmlns:a="http://schemas.openxmlformats.org/drawingml/2006/main" xmlns:r="http://schemas.openxmlformats.org/officeDocument/2006/relationships" xmlns:p="http://schemas.openxmlformats.org/presentationml/2006/main">
  <p:tag name="OTLMARKERSHAPE" val="OTL"/>
</p:tagLst>
</file>

<file path=ppt/tags/tag29.xml><?xml version="1.0" encoding="utf-8"?>
<p:tagLst xmlns:a="http://schemas.openxmlformats.org/drawingml/2006/main" xmlns:r="http://schemas.openxmlformats.org/officeDocument/2006/relationships" xmlns:p="http://schemas.openxmlformats.org/presentationml/2006/main">
  <p:tag name="OTLMARKERSHAPE" val="OTL"/>
</p:tagLst>
</file>

<file path=ppt/tags/tag3.xml><?xml version="1.0" encoding="utf-8"?>
<p:tagLst xmlns:a="http://schemas.openxmlformats.org/drawingml/2006/main" xmlns:r="http://schemas.openxmlformats.org/officeDocument/2006/relationships" xmlns:p="http://schemas.openxmlformats.org/presentationml/2006/main">
  <p:tag name="OTLMARKERSHAPE" val="OTL"/>
</p:tagLst>
</file>

<file path=ppt/tags/tag30.xml><?xml version="1.0" encoding="utf-8"?>
<p:tagLst xmlns:a="http://schemas.openxmlformats.org/drawingml/2006/main" xmlns:r="http://schemas.openxmlformats.org/officeDocument/2006/relationships" xmlns:p="http://schemas.openxmlformats.org/presentationml/2006/main">
  <p:tag name="OTLMARKERSHAPE" val="OTL"/>
</p:tagLst>
</file>

<file path=ppt/tags/tag31.xml><?xml version="1.0" encoding="utf-8"?>
<p:tagLst xmlns:a="http://schemas.openxmlformats.org/drawingml/2006/main" xmlns:r="http://schemas.openxmlformats.org/officeDocument/2006/relationships" xmlns:p="http://schemas.openxmlformats.org/presentationml/2006/main">
  <p:tag name="OTLMARKERSHAPE" val="OTL"/>
</p:tagLst>
</file>

<file path=ppt/tags/tag32.xml><?xml version="1.0" encoding="utf-8"?>
<p:tagLst xmlns:a="http://schemas.openxmlformats.org/drawingml/2006/main" xmlns:r="http://schemas.openxmlformats.org/officeDocument/2006/relationships" xmlns:p="http://schemas.openxmlformats.org/presentationml/2006/main">
  <p:tag name="OTLMARKERSHAPE" val="OTL"/>
</p:tagLst>
</file>

<file path=ppt/tags/tag33.xml><?xml version="1.0" encoding="utf-8"?>
<p:tagLst xmlns:a="http://schemas.openxmlformats.org/drawingml/2006/main" xmlns:r="http://schemas.openxmlformats.org/officeDocument/2006/relationships" xmlns:p="http://schemas.openxmlformats.org/presentationml/2006/main">
  <p:tag name="OTLMARKERSHAPE" val="OTL"/>
</p:tagLst>
</file>

<file path=ppt/tags/tag34.xml><?xml version="1.0" encoding="utf-8"?>
<p:tagLst xmlns:a="http://schemas.openxmlformats.org/drawingml/2006/main" xmlns:r="http://schemas.openxmlformats.org/officeDocument/2006/relationships" xmlns:p="http://schemas.openxmlformats.org/presentationml/2006/main">
  <p:tag name="OTLMARKERSHAPE" val="OTL"/>
</p:tagLst>
</file>

<file path=ppt/tags/tag35.xml><?xml version="1.0" encoding="utf-8"?>
<p:tagLst xmlns:a="http://schemas.openxmlformats.org/drawingml/2006/main" xmlns:r="http://schemas.openxmlformats.org/officeDocument/2006/relationships" xmlns:p="http://schemas.openxmlformats.org/presentationml/2006/main">
  <p:tag name="OTLMARKERSHAPE" val="OTL"/>
</p:tagLst>
</file>

<file path=ppt/tags/tag36.xml><?xml version="1.0" encoding="utf-8"?>
<p:tagLst xmlns:a="http://schemas.openxmlformats.org/drawingml/2006/main" xmlns:r="http://schemas.openxmlformats.org/officeDocument/2006/relationships" xmlns:p="http://schemas.openxmlformats.org/presentationml/2006/main">
  <p:tag name="OTLMARKERSHAPE" val="OTL"/>
</p:tagLst>
</file>

<file path=ppt/tags/tag37.xml><?xml version="1.0" encoding="utf-8"?>
<p:tagLst xmlns:a="http://schemas.openxmlformats.org/drawingml/2006/main" xmlns:r="http://schemas.openxmlformats.org/officeDocument/2006/relationships" xmlns:p="http://schemas.openxmlformats.org/presentationml/2006/main">
  <p:tag name="OTLMARKERSHAPE" val="OTL"/>
</p:tagLst>
</file>

<file path=ppt/tags/tag38.xml><?xml version="1.0" encoding="utf-8"?>
<p:tagLst xmlns:a="http://schemas.openxmlformats.org/drawingml/2006/main" xmlns:r="http://schemas.openxmlformats.org/officeDocument/2006/relationships" xmlns:p="http://schemas.openxmlformats.org/presentationml/2006/main">
  <p:tag name="OTLMARKERSHAPE" val="OTL"/>
</p:tagLst>
</file>

<file path=ppt/tags/tag39.xml><?xml version="1.0" encoding="utf-8"?>
<p:tagLst xmlns:a="http://schemas.openxmlformats.org/drawingml/2006/main" xmlns:r="http://schemas.openxmlformats.org/officeDocument/2006/relationships" xmlns:p="http://schemas.openxmlformats.org/presentationml/2006/main">
  <p:tag name="OTLMARKERSHAPE" val="OTL"/>
</p:tagLst>
</file>

<file path=ppt/tags/tag4.xml><?xml version="1.0" encoding="utf-8"?>
<p:tagLst xmlns:a="http://schemas.openxmlformats.org/drawingml/2006/main" xmlns:r="http://schemas.openxmlformats.org/officeDocument/2006/relationships" xmlns:p="http://schemas.openxmlformats.org/presentationml/2006/main">
  <p:tag name="OTLMARKERSHAPE" val="OTL"/>
</p:tagLst>
</file>

<file path=ppt/tags/tag40.xml><?xml version="1.0" encoding="utf-8"?>
<p:tagLst xmlns:a="http://schemas.openxmlformats.org/drawingml/2006/main" xmlns:r="http://schemas.openxmlformats.org/officeDocument/2006/relationships" xmlns:p="http://schemas.openxmlformats.org/presentationml/2006/main">
  <p:tag name="OTLMARKERSHAPE" val="OTL"/>
</p:tagLst>
</file>

<file path=ppt/tags/tag41.xml><?xml version="1.0" encoding="utf-8"?>
<p:tagLst xmlns:a="http://schemas.openxmlformats.org/drawingml/2006/main" xmlns:r="http://schemas.openxmlformats.org/officeDocument/2006/relationships" xmlns:p="http://schemas.openxmlformats.org/presentationml/2006/main">
  <p:tag name="OTLMARKERSHAPE" val="OTL"/>
</p:tagLst>
</file>

<file path=ppt/tags/tag42.xml><?xml version="1.0" encoding="utf-8"?>
<p:tagLst xmlns:a="http://schemas.openxmlformats.org/drawingml/2006/main" xmlns:r="http://schemas.openxmlformats.org/officeDocument/2006/relationships" xmlns:p="http://schemas.openxmlformats.org/presentationml/2006/main">
  <p:tag name="OTLMARKERSHAPE" val="OTL"/>
</p:tagLst>
</file>

<file path=ppt/tags/tag43.xml><?xml version="1.0" encoding="utf-8"?>
<p:tagLst xmlns:a="http://schemas.openxmlformats.org/drawingml/2006/main" xmlns:r="http://schemas.openxmlformats.org/officeDocument/2006/relationships" xmlns:p="http://schemas.openxmlformats.org/presentationml/2006/main">
  <p:tag name="OTLMARKERSHAPE" val="OTL"/>
</p:tagLst>
</file>

<file path=ppt/tags/tag44.xml><?xml version="1.0" encoding="utf-8"?>
<p:tagLst xmlns:a="http://schemas.openxmlformats.org/drawingml/2006/main" xmlns:r="http://schemas.openxmlformats.org/officeDocument/2006/relationships" xmlns:p="http://schemas.openxmlformats.org/presentationml/2006/main">
  <p:tag name="OTLMARKERSHAPE" val="OTL"/>
</p:tagLst>
</file>

<file path=ppt/tags/tag45.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19-09-15T00:00:00.0000000Z"/>
  <p:tag name="OTLENDDATE" val="2019-11-14T23:59:00.0000000Z"/>
  <p:tag name="OTLDURATIONFORMAT" val="mo"/>
  <p:tag name="OTLSPACING" val="10"/>
  <p:tag name="OTLSHAPETHICKNESSTYPE" val="Thick"/>
  <p:tag name="OTLMARKERSHAPE" val="OTL"/>
</p:tagLst>
</file>

<file path=ppt/tags/tag46.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19-11-15T00:00:00.0000000Z"/>
  <p:tag name="OTLENDDATE" val="2019-12-14T23:59:00.0000000Z"/>
  <p:tag name="OTLDURATIONFORMAT" val="mo"/>
  <p:tag name="OTLSPACING" val="10"/>
  <p:tag name="OTLSHAPETHICKNESSTYPE" val="Thick"/>
  <p:tag name="OTLMARKERSHAPE" val="OTL"/>
</p:tagLst>
</file>

<file path=ppt/tags/tag47.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19-12-15T00:00:00.0000000Z"/>
  <p:tag name="OTLSPACING" val="10"/>
  <p:tag name="OTLSHAPETHICKNESSTYPE" val="Thick"/>
  <p:tag name="OTLENDDATE" val="2020-01-14T23:59:00.0000000Z"/>
  <p:tag name="OTLDURATIONFORMAT" val="mo"/>
  <p:tag name="OTLMARKERSHAPE" val="OTL"/>
</p:tagLst>
</file>

<file path=ppt/tags/tag48.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PACING" val="10"/>
  <p:tag name="OTLSHAPETHICKNESSTYPE" val="Thick"/>
  <p:tag name="OTLSTARTDATE" val="2020-01-15T00:00:00.0000000Z"/>
  <p:tag name="OTLENDDATE" val="2020-02-14T23:59:00.0000000Z"/>
  <p:tag name="OTLDURATIONFORMAT" val="mo"/>
  <p:tag name="OTLMARKERSHAPE" val="OTL"/>
</p:tagLst>
</file>

<file path=ppt/tags/tag49.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DURATIONFORMAT" val="mo"/>
  <p:tag name="OTLSPACING" val="10"/>
  <p:tag name="OTLSHAPETHICKNESSTYPE" val="Thick"/>
  <p:tag name="OTLSTARTDATE" val="2020-02-15T00:00:00.0000000Z"/>
  <p:tag name="OTLENDDATE" val="2020-03-14T23:59:00.0000000Z"/>
  <p:tag name="OTLMARKERSHAPE" val="OTL"/>
</p:tagLst>
</file>

<file path=ppt/tags/tag5.xml><?xml version="1.0" encoding="utf-8"?>
<p:tagLst xmlns:a="http://schemas.openxmlformats.org/drawingml/2006/main" xmlns:r="http://schemas.openxmlformats.org/officeDocument/2006/relationships" xmlns:p="http://schemas.openxmlformats.org/presentationml/2006/main">
  <p:tag name="OTLMARKERSHAPE" val="OTL"/>
</p:tagLst>
</file>

<file path=ppt/tags/tag50.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DURATIONFORMAT" val="mo"/>
  <p:tag name="OTLSPACING" val="10"/>
  <p:tag name="OTLSHAPETHICKNESSTYPE" val="Thick"/>
  <p:tag name="OTLSTARTDATE" val="2020-03-15T00:00:00.0000000Z"/>
  <p:tag name="OTLENDDATE" val="2020-04-14T23:59:00.0000000Z"/>
  <p:tag name="OTLMARKERSHAPE" val="OTL"/>
</p:tagLst>
</file>

<file path=ppt/tags/tag51.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DURATIONFORMAT" val="mo"/>
  <p:tag name="OTLSPACING" val="10"/>
  <p:tag name="OTLSHAPETHICKNESSTYPE" val="Thick"/>
  <p:tag name="OTLSTARTDATE" val="2020-04-15T00:00:00.0000000Z"/>
  <p:tag name="OTLENDDATE" val="2020-05-14T23:59:00.0000000Z"/>
  <p:tag name="OTLMARKERSHAPE" val="OTL"/>
</p:tagLst>
</file>

<file path=ppt/tags/tag52.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PACING" val="10"/>
  <p:tag name="OTLSHAPETHICKNESSTYPE" val="Thick"/>
  <p:tag name="OTLSTARTDATE" val="2020-05-15T00:00:00.0000000Z"/>
  <p:tag name="OTLENDDATE" val="2020-06-14T23:59:00.0000000Z"/>
  <p:tag name="OTLDURATIONFORMAT" val="mo"/>
  <p:tag name="OTLMARKERSHAPE" val="OTL"/>
</p:tagLst>
</file>

<file path=ppt/tags/tag53.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PACING" val="10"/>
  <p:tag name="OTLSHAPETHICKNESSTYPE" val="Thick"/>
  <p:tag name="OTLSTARTDATE" val="2020-06-15T00:00:00.0000000Z"/>
  <p:tag name="OTLENDDATE" val="2020-07-14T23:59:00.0000000Z"/>
  <p:tag name="OTLDURATIONFORMAT" val="mo"/>
  <p:tag name="OTLMARKERSHAPE" val="OTL"/>
</p:tagLst>
</file>

<file path=ppt/tags/tag54.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ENDDATE" val="2020-08-14T23:59:00.0000000Z"/>
  <p:tag name="OTLSPACING" val="10"/>
  <p:tag name="OTLSHAPETHICKNESSTYPE" val="Thick"/>
  <p:tag name="OTLSTARTDATE" val="2020-07-15T00:00:00.0000000Z"/>
  <p:tag name="OTLDURATIONFORMAT" val="mo"/>
  <p:tag name="OTLMARKERSHAPE" val="OTL"/>
</p:tagLst>
</file>

<file path=ppt/tags/tag55.xml><?xml version="1.0" encoding="utf-8"?>
<p:tagLst xmlns:a="http://schemas.openxmlformats.org/drawingml/2006/main" xmlns:r="http://schemas.openxmlformats.org/officeDocument/2006/relationships" xmlns:p="http://schemas.openxmlformats.org/presentationml/2006/main">
  <p:tag name="OTLMARKERSHAPE" val="OTL"/>
</p:tagLst>
</file>

<file path=ppt/tags/tag56.xml><?xml version="1.0" encoding="utf-8"?>
<p:tagLst xmlns:a="http://schemas.openxmlformats.org/drawingml/2006/main" xmlns:r="http://schemas.openxmlformats.org/officeDocument/2006/relationships" xmlns:p="http://schemas.openxmlformats.org/presentationml/2006/main">
  <p:tag name="OTLMARKERSHAPE" val="OTL"/>
</p:tagLst>
</file>

<file path=ppt/tags/tag57.xml><?xml version="1.0" encoding="utf-8"?>
<p:tagLst xmlns:a="http://schemas.openxmlformats.org/drawingml/2006/main" xmlns:r="http://schemas.openxmlformats.org/officeDocument/2006/relationships" xmlns:p="http://schemas.openxmlformats.org/presentationml/2006/main">
  <p:tag name="OTLMARKERSHAPE" val="OTL"/>
</p:tagLst>
</file>

<file path=ppt/tags/tag58.xml><?xml version="1.0" encoding="utf-8"?>
<p:tagLst xmlns:a="http://schemas.openxmlformats.org/drawingml/2006/main" xmlns:r="http://schemas.openxmlformats.org/officeDocument/2006/relationships" xmlns:p="http://schemas.openxmlformats.org/presentationml/2006/main">
  <p:tag name="OTLMARKERSHAPE" val="OTL"/>
</p:tagLst>
</file>

<file path=ppt/tags/tag59.xml><?xml version="1.0" encoding="utf-8"?>
<p:tagLst xmlns:a="http://schemas.openxmlformats.org/drawingml/2006/main" xmlns:r="http://schemas.openxmlformats.org/officeDocument/2006/relationships" xmlns:p="http://schemas.openxmlformats.org/presentationml/2006/main">
  <p:tag name="OTLMARKERSHAPE" val="OTL"/>
</p:tagLst>
</file>

<file path=ppt/tags/tag6.xml><?xml version="1.0" encoding="utf-8"?>
<p:tagLst xmlns:a="http://schemas.openxmlformats.org/drawingml/2006/main" xmlns:r="http://schemas.openxmlformats.org/officeDocument/2006/relationships" xmlns:p="http://schemas.openxmlformats.org/presentationml/2006/main">
  <p:tag name="OTLMARKERSHAPE" val="OTL"/>
</p:tagLst>
</file>

<file path=ppt/tags/tag60.xml><?xml version="1.0" encoding="utf-8"?>
<p:tagLst xmlns:a="http://schemas.openxmlformats.org/drawingml/2006/main" xmlns:r="http://schemas.openxmlformats.org/officeDocument/2006/relationships" xmlns:p="http://schemas.openxmlformats.org/presentationml/2006/main">
  <p:tag name="OTLMARKERSHAPE" val="OTL"/>
</p:tagLst>
</file>

<file path=ppt/tags/tag61.xml><?xml version="1.0" encoding="utf-8"?>
<p:tagLst xmlns:a="http://schemas.openxmlformats.org/drawingml/2006/main" xmlns:r="http://schemas.openxmlformats.org/officeDocument/2006/relationships" xmlns:p="http://schemas.openxmlformats.org/presentationml/2006/main">
  <p:tag name="OTLMARKERSHAPE" val="OTL"/>
</p:tagLst>
</file>

<file path=ppt/tags/tag62.xml><?xml version="1.0" encoding="utf-8"?>
<p:tagLst xmlns:a="http://schemas.openxmlformats.org/drawingml/2006/main" xmlns:r="http://schemas.openxmlformats.org/officeDocument/2006/relationships" xmlns:p="http://schemas.openxmlformats.org/presentationml/2006/main">
  <p:tag name="OTLMARKERSHAPE" val="OTL"/>
</p:tagLst>
</file>

<file path=ppt/tags/tag63.xml><?xml version="1.0" encoding="utf-8"?>
<p:tagLst xmlns:a="http://schemas.openxmlformats.org/drawingml/2006/main" xmlns:r="http://schemas.openxmlformats.org/officeDocument/2006/relationships" xmlns:p="http://schemas.openxmlformats.org/presentationml/2006/main">
  <p:tag name="OTLMARKERSHAPE" val="OTL"/>
</p:tagLst>
</file>

<file path=ppt/tags/tag64.xml><?xml version="1.0" encoding="utf-8"?>
<p:tagLst xmlns:a="http://schemas.openxmlformats.org/drawingml/2006/main" xmlns:r="http://schemas.openxmlformats.org/officeDocument/2006/relationships" xmlns:p="http://schemas.openxmlformats.org/presentationml/2006/main">
  <p:tag name="OTLMARKERSHAPE" val="OTL"/>
</p:tagLst>
</file>

<file path=ppt/tags/tag65.xml><?xml version="1.0" encoding="utf-8"?>
<p:tagLst xmlns:a="http://schemas.openxmlformats.org/drawingml/2006/main" xmlns:r="http://schemas.openxmlformats.org/officeDocument/2006/relationships" xmlns:p="http://schemas.openxmlformats.org/presentationml/2006/main">
  <p:tag name="OTLMARKERSHAPE" val="OTL"/>
</p:tagLst>
</file>

<file path=ppt/tags/tag66.xml><?xml version="1.0" encoding="utf-8"?>
<p:tagLst xmlns:a="http://schemas.openxmlformats.org/drawingml/2006/main" xmlns:r="http://schemas.openxmlformats.org/officeDocument/2006/relationships" xmlns:p="http://schemas.openxmlformats.org/presentationml/2006/main">
  <p:tag name="OTLMARKERSHAPE" val="OTL"/>
</p:tagLst>
</file>

<file path=ppt/tags/tag67.xml><?xml version="1.0" encoding="utf-8"?>
<p:tagLst xmlns:a="http://schemas.openxmlformats.org/drawingml/2006/main" xmlns:r="http://schemas.openxmlformats.org/officeDocument/2006/relationships" xmlns:p="http://schemas.openxmlformats.org/presentationml/2006/main">
  <p:tag name="OTLMARKERSHAPE" val="OTL"/>
</p:tagLst>
</file>

<file path=ppt/tags/tag68.xml><?xml version="1.0" encoding="utf-8"?>
<p:tagLst xmlns:a="http://schemas.openxmlformats.org/drawingml/2006/main" xmlns:r="http://schemas.openxmlformats.org/officeDocument/2006/relationships" xmlns:p="http://schemas.openxmlformats.org/presentationml/2006/main">
  <p:tag name="OTLMARKERSHAPE" val="OTL"/>
</p:tagLst>
</file>

<file path=ppt/tags/tag69.xml><?xml version="1.0" encoding="utf-8"?>
<p:tagLst xmlns:a="http://schemas.openxmlformats.org/drawingml/2006/main" xmlns:r="http://schemas.openxmlformats.org/officeDocument/2006/relationships" xmlns:p="http://schemas.openxmlformats.org/presentationml/2006/main">
  <p:tag name="OTLMARKERSHAPE" val="OTL"/>
</p:tagLst>
</file>

<file path=ppt/tags/tag7.xml><?xml version="1.0" encoding="utf-8"?>
<p:tagLst xmlns:a="http://schemas.openxmlformats.org/drawingml/2006/main" xmlns:r="http://schemas.openxmlformats.org/officeDocument/2006/relationships" xmlns:p="http://schemas.openxmlformats.org/presentationml/2006/main">
  <p:tag name="OTLMARKERSHAPE" val="OTL"/>
</p:tagLst>
</file>

<file path=ppt/tags/tag70.xml><?xml version="1.0" encoding="utf-8"?>
<p:tagLst xmlns:a="http://schemas.openxmlformats.org/drawingml/2006/main" xmlns:r="http://schemas.openxmlformats.org/officeDocument/2006/relationships" xmlns:p="http://schemas.openxmlformats.org/presentationml/2006/main">
  <p:tag name="OTLMARKERSHAPE" val="OTL"/>
</p:tagLst>
</file>

<file path=ppt/tags/tag71.xml><?xml version="1.0" encoding="utf-8"?>
<p:tagLst xmlns:a="http://schemas.openxmlformats.org/drawingml/2006/main" xmlns:r="http://schemas.openxmlformats.org/officeDocument/2006/relationships" xmlns:p="http://schemas.openxmlformats.org/presentationml/2006/main">
  <p:tag name="OTLMARKERSHAPE" val="OTL"/>
</p:tagLst>
</file>

<file path=ppt/tags/tag72.xml><?xml version="1.0" encoding="utf-8"?>
<p:tagLst xmlns:a="http://schemas.openxmlformats.org/drawingml/2006/main" xmlns:r="http://schemas.openxmlformats.org/officeDocument/2006/relationships" xmlns:p="http://schemas.openxmlformats.org/presentationml/2006/main">
  <p:tag name="OTLMARKERSHAPE" val="OTL"/>
</p:tagLst>
</file>

<file path=ppt/tags/tag73.xml><?xml version="1.0" encoding="utf-8"?>
<p:tagLst xmlns:a="http://schemas.openxmlformats.org/drawingml/2006/main" xmlns:r="http://schemas.openxmlformats.org/officeDocument/2006/relationships" xmlns:p="http://schemas.openxmlformats.org/presentationml/2006/main">
  <p:tag name="OTLMARKERSHAPE" val="OTL"/>
</p:tagLst>
</file>

<file path=ppt/tags/tag74.xml><?xml version="1.0" encoding="utf-8"?>
<p:tagLst xmlns:a="http://schemas.openxmlformats.org/drawingml/2006/main" xmlns:r="http://schemas.openxmlformats.org/officeDocument/2006/relationships" xmlns:p="http://schemas.openxmlformats.org/presentationml/2006/main">
  <p:tag name="OTLMARKERSHAPE" val="OTL"/>
</p:tagLst>
</file>

<file path=ppt/tags/tag75.xml><?xml version="1.0" encoding="utf-8"?>
<p:tagLst xmlns:a="http://schemas.openxmlformats.org/drawingml/2006/main" xmlns:r="http://schemas.openxmlformats.org/officeDocument/2006/relationships" xmlns:p="http://schemas.openxmlformats.org/presentationml/2006/main">
  <p:tag name="OTLMARKERSHAPE" val="OTL"/>
</p:tagLst>
</file>

<file path=ppt/tags/tag76.xml><?xml version="1.0" encoding="utf-8"?>
<p:tagLst xmlns:a="http://schemas.openxmlformats.org/drawingml/2006/main" xmlns:r="http://schemas.openxmlformats.org/officeDocument/2006/relationships" xmlns:p="http://schemas.openxmlformats.org/presentationml/2006/main">
  <p:tag name="OTLMARKERSHAPE" val="OTL"/>
</p:tagLst>
</file>

<file path=ppt/tags/tag77.xml><?xml version="1.0" encoding="utf-8"?>
<p:tagLst xmlns:a="http://schemas.openxmlformats.org/drawingml/2006/main" xmlns:r="http://schemas.openxmlformats.org/officeDocument/2006/relationships" xmlns:p="http://schemas.openxmlformats.org/presentationml/2006/main">
  <p:tag name="OTLMARKERSHAPE" val="OTL"/>
</p:tagLst>
</file>

<file path=ppt/tags/tag78.xml><?xml version="1.0" encoding="utf-8"?>
<p:tagLst xmlns:a="http://schemas.openxmlformats.org/drawingml/2006/main" xmlns:r="http://schemas.openxmlformats.org/officeDocument/2006/relationships" xmlns:p="http://schemas.openxmlformats.org/presentationml/2006/main">
  <p:tag name="OTLMARKERSHAPE" val="OTL"/>
</p:tagLst>
</file>

<file path=ppt/tags/tag79.xml><?xml version="1.0" encoding="utf-8"?>
<p:tagLst xmlns:a="http://schemas.openxmlformats.org/drawingml/2006/main" xmlns:r="http://schemas.openxmlformats.org/officeDocument/2006/relationships" xmlns:p="http://schemas.openxmlformats.org/presentationml/2006/main">
  <p:tag name="OTLMARKERSHAPE" val="OTL"/>
</p:tagLst>
</file>

<file path=ppt/tags/tag8.xml><?xml version="1.0" encoding="utf-8"?>
<p:tagLst xmlns:a="http://schemas.openxmlformats.org/drawingml/2006/main" xmlns:r="http://schemas.openxmlformats.org/officeDocument/2006/relationships" xmlns:p="http://schemas.openxmlformats.org/presentationml/2006/main">
  <p:tag name="OTLMARKERSHAPE" val="OTL"/>
</p:tagLst>
</file>

<file path=ppt/tags/tag80.xml><?xml version="1.0" encoding="utf-8"?>
<p:tagLst xmlns:a="http://schemas.openxmlformats.org/drawingml/2006/main" xmlns:r="http://schemas.openxmlformats.org/officeDocument/2006/relationships" xmlns:p="http://schemas.openxmlformats.org/presentationml/2006/main">
  <p:tag name="OTLMARKERSHAPE" val="OTL"/>
</p:tagLst>
</file>

<file path=ppt/tags/tag81.xml><?xml version="1.0" encoding="utf-8"?>
<p:tagLst xmlns:a="http://schemas.openxmlformats.org/drawingml/2006/main" xmlns:r="http://schemas.openxmlformats.org/officeDocument/2006/relationships" xmlns:p="http://schemas.openxmlformats.org/presentationml/2006/main">
  <p:tag name="OTLMARKERSHAPE" val="OTL"/>
</p:tagLst>
</file>

<file path=ppt/tags/tag82.xml><?xml version="1.0" encoding="utf-8"?>
<p:tagLst xmlns:a="http://schemas.openxmlformats.org/drawingml/2006/main" xmlns:r="http://schemas.openxmlformats.org/officeDocument/2006/relationships" xmlns:p="http://schemas.openxmlformats.org/presentationml/2006/main">
  <p:tag name="OTLMARKERSHAPE" val="OTL"/>
</p:tagLst>
</file>

<file path=ppt/tags/tag83.xml><?xml version="1.0" encoding="utf-8"?>
<p:tagLst xmlns:a="http://schemas.openxmlformats.org/drawingml/2006/main" xmlns:r="http://schemas.openxmlformats.org/officeDocument/2006/relationships" xmlns:p="http://schemas.openxmlformats.org/presentationml/2006/main">
  <p:tag name="OTLMARKERSHAPE" val="OTL"/>
</p:tagLst>
</file>

<file path=ppt/tags/tag84.xml><?xml version="1.0" encoding="utf-8"?>
<p:tagLst xmlns:a="http://schemas.openxmlformats.org/drawingml/2006/main" xmlns:r="http://schemas.openxmlformats.org/officeDocument/2006/relationships" xmlns:p="http://schemas.openxmlformats.org/presentationml/2006/main">
  <p:tag name="OTLMARKERSHAPE" val="OTL"/>
</p:tagLst>
</file>

<file path=ppt/tags/tag9.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TF44781794_Research presentation_RVA_v3" id="{DF2794B4-2314-4F87-8639-5DCB9EEE28EE}" vid="{3B969E49-204F-4FF6-BD10-D26195B8D4D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AB02E3-5ADF-4BF0-9C1B-35CDF3FE95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3C7D9E6-B0D9-433E-BD46-EB60F64F4DA8}">
  <ds:schemaRefs>
    <ds:schemaRef ds:uri="http://schemas.microsoft.com/office/infopath/2007/PartnerControls"/>
    <ds:schemaRef ds:uri="http://schemas.microsoft.com/office/2006/documentManagement/types"/>
    <ds:schemaRef ds:uri="71af3243-3dd4-4a8d-8c0d-dd76da1f02a5"/>
    <ds:schemaRef ds:uri="http://purl.org/dc/elements/1.1/"/>
    <ds:schemaRef ds:uri="http://schemas.microsoft.com/office/2006/metadata/properties"/>
    <ds:schemaRef ds:uri="http://schemas.openxmlformats.org/package/2006/metadata/core-properties"/>
    <ds:schemaRef ds:uri="http://purl.org/dc/terms/"/>
    <ds:schemaRef ds:uri="16c05727-aa75-4e4a-9b5f-8a80a1165891"/>
    <ds:schemaRef ds:uri="http://www.w3.org/XML/1998/namespace"/>
    <ds:schemaRef ds:uri="http://purl.org/dc/dcmitype/"/>
  </ds:schemaRefs>
</ds:datastoreItem>
</file>

<file path=customXml/itemProps3.xml><?xml version="1.0" encoding="utf-8"?>
<ds:datastoreItem xmlns:ds="http://schemas.openxmlformats.org/officeDocument/2006/customXml" ds:itemID="{5CA875DA-F9FD-4F83-A049-3B1027B542D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9606</Words>
  <Application>Microsoft Office PowerPoint</Application>
  <PresentationFormat>Custom</PresentationFormat>
  <Paragraphs>757</Paragraphs>
  <Slides>42</Slides>
  <Notes>35</Notes>
  <HiddenSlides>1</HiddenSlides>
  <MMClips>4</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Office Theme</vt:lpstr>
      <vt:lpstr> Facial Expression Motion Capture</vt:lpstr>
      <vt:lpstr>PowerPoint Presentation</vt:lpstr>
      <vt:lpstr>Agenda </vt:lpstr>
      <vt:lpstr>Introduction</vt:lpstr>
      <vt:lpstr>Motivations </vt:lpstr>
      <vt:lpstr>PowerPoint Presentation</vt:lpstr>
      <vt:lpstr>Problem Definition</vt:lpstr>
      <vt:lpstr>Objectives</vt:lpstr>
      <vt:lpstr>Similar Applications</vt:lpstr>
      <vt:lpstr>Related work</vt:lpstr>
      <vt:lpstr>Architecture</vt:lpstr>
      <vt:lpstr>Face Landmarks Detection </vt:lpstr>
      <vt:lpstr>Face Detection</vt:lpstr>
      <vt:lpstr> Histogram of Oriented Gradients (HOG)  </vt:lpstr>
      <vt:lpstr> Support Vector Machine (SVM)  </vt:lpstr>
      <vt:lpstr>HOG + Linear SVM (object detector)</vt:lpstr>
      <vt:lpstr>Face landmarks</vt:lpstr>
      <vt:lpstr>One Millisecond Face Alignment </vt:lpstr>
      <vt:lpstr> Kalman Filter   </vt:lpstr>
      <vt:lpstr>Mean Filter   </vt:lpstr>
      <vt:lpstr>Pose Estimation </vt:lpstr>
      <vt:lpstr>Pose Estimation </vt:lpstr>
      <vt:lpstr>Perspective-n-Point problem (PNP) </vt:lpstr>
      <vt:lpstr>Facial Expression Feature Extraction</vt:lpstr>
      <vt:lpstr>Modified Eye Aspect Ratio (EAR) </vt:lpstr>
      <vt:lpstr>Modified Eye Aspect Ratio (EAR)-cont. </vt:lpstr>
      <vt:lpstr>Socket Communication</vt:lpstr>
      <vt:lpstr>Socket Communication Content</vt:lpstr>
      <vt:lpstr>Motion Control</vt:lpstr>
      <vt:lpstr>facial Expression control</vt:lpstr>
      <vt:lpstr>facial Expression control</vt:lpstr>
      <vt:lpstr>Demo</vt:lpstr>
      <vt:lpstr>Demo</vt:lpstr>
      <vt:lpstr>Experimental Results</vt:lpstr>
      <vt:lpstr>Video Demo</vt:lpstr>
      <vt:lpstr>Challenges</vt:lpstr>
      <vt:lpstr>Conclusion  </vt:lpstr>
      <vt:lpstr>Future WORK  </vt:lpstr>
      <vt:lpstr>Time Plan</vt:lpstr>
      <vt:lpstr>Tools </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2020-08-16T16:23:03Z</dcterms:created>
  <dcterms:modified xsi:type="dcterms:W3CDTF">2020-08-17T12:40:22Z</dcterms:modified>
</cp:coreProperties>
</file>

<file path=docProps/thumbnail.jpeg>
</file>